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6"/>
  </p:notesMasterIdLst>
  <p:handoutMasterIdLst>
    <p:handoutMasterId r:id="rId57"/>
  </p:handoutMasterIdLst>
  <p:sldIdLst>
    <p:sldId id="327" r:id="rId5"/>
    <p:sldId id="330" r:id="rId6"/>
    <p:sldId id="331" r:id="rId7"/>
    <p:sldId id="333" r:id="rId8"/>
    <p:sldId id="332" r:id="rId9"/>
    <p:sldId id="298" r:id="rId10"/>
    <p:sldId id="262" r:id="rId11"/>
    <p:sldId id="263" r:id="rId12"/>
    <p:sldId id="299" r:id="rId13"/>
    <p:sldId id="335" r:id="rId14"/>
    <p:sldId id="336" r:id="rId15"/>
    <p:sldId id="337" r:id="rId16"/>
    <p:sldId id="264" r:id="rId17"/>
    <p:sldId id="266" r:id="rId18"/>
    <p:sldId id="265" r:id="rId19"/>
    <p:sldId id="276" r:id="rId20"/>
    <p:sldId id="303" r:id="rId21"/>
    <p:sldId id="293" r:id="rId22"/>
    <p:sldId id="334" r:id="rId23"/>
    <p:sldId id="277" r:id="rId24"/>
    <p:sldId id="284" r:id="rId25"/>
    <p:sldId id="269" r:id="rId26"/>
    <p:sldId id="304" r:id="rId27"/>
    <p:sldId id="305" r:id="rId28"/>
    <p:sldId id="307" r:id="rId29"/>
    <p:sldId id="306" r:id="rId30"/>
    <p:sldId id="308" r:id="rId31"/>
    <p:sldId id="270" r:id="rId32"/>
    <p:sldId id="309" r:id="rId33"/>
    <p:sldId id="310" r:id="rId34"/>
    <p:sldId id="311" r:id="rId35"/>
    <p:sldId id="312" r:id="rId36"/>
    <p:sldId id="314" r:id="rId37"/>
    <p:sldId id="313" r:id="rId38"/>
    <p:sldId id="315" r:id="rId39"/>
    <p:sldId id="316" r:id="rId40"/>
    <p:sldId id="317" r:id="rId41"/>
    <p:sldId id="294" r:id="rId42"/>
    <p:sldId id="296" r:id="rId43"/>
    <p:sldId id="318" r:id="rId44"/>
    <p:sldId id="319" r:id="rId45"/>
    <p:sldId id="321" r:id="rId46"/>
    <p:sldId id="322" r:id="rId47"/>
    <p:sldId id="323" r:id="rId48"/>
    <p:sldId id="324" r:id="rId49"/>
    <p:sldId id="288" r:id="rId50"/>
    <p:sldId id="289" r:id="rId51"/>
    <p:sldId id="320" r:id="rId52"/>
    <p:sldId id="274" r:id="rId53"/>
    <p:sldId id="275" r:id="rId54"/>
    <p:sldId id="329" r:id="rId5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35"/>
    <p:restoredTop sz="85150"/>
  </p:normalViewPr>
  <p:slideViewPr>
    <p:cSldViewPr snapToGrid="0" snapToObjects="1">
      <p:cViewPr varScale="1">
        <p:scale>
          <a:sx n="86" d="100"/>
          <a:sy n="86" d="100"/>
        </p:scale>
        <p:origin x="216" y="32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617306-BFC1-AD47-8885-39037A656ACD}" type="doc">
      <dgm:prSet loTypeId="urn:microsoft.com/office/officeart/2005/8/layout/process1" loCatId="" qsTypeId="urn:microsoft.com/office/officeart/2005/8/quickstyle/simple1" qsCatId="simple" csTypeId="urn:microsoft.com/office/officeart/2005/8/colors/accent1_2" csCatId="accent1" phldr="1"/>
      <dgm:spPr/>
      <dgm:t>
        <a:bodyPr/>
        <a:lstStyle/>
        <a:p>
          <a:endParaRPr lang="fr-FR"/>
        </a:p>
      </dgm:t>
    </dgm:pt>
    <dgm:pt modelId="{F3B42436-96FF-D444-A4F1-04B59230866E}">
      <dgm:prSet phldrT="[Texte]" custT="1"/>
      <dgm:spPr/>
      <dgm:t>
        <a:bodyPr/>
        <a:lstStyle/>
        <a:p>
          <a:pPr rtl="0"/>
          <a:r>
            <a:rPr lang="en-US" sz="1600" dirty="0"/>
            <a:t>Identify SpaceX API Endpoint</a:t>
          </a:r>
        </a:p>
      </dgm:t>
    </dgm:pt>
    <dgm:pt modelId="{2C8FFF26-F6E2-E849-9ECD-C534E17A181F}" type="parTrans" cxnId="{C4DCDFBA-44D0-C147-9059-610233308944}">
      <dgm:prSet/>
      <dgm:spPr/>
      <dgm:t>
        <a:bodyPr/>
        <a:lstStyle/>
        <a:p>
          <a:endParaRPr lang="fr-FR"/>
        </a:p>
      </dgm:t>
    </dgm:pt>
    <dgm:pt modelId="{1368929D-FCCD-EB46-B9B9-CE355D638CC8}" type="sibTrans" cxnId="{C4DCDFBA-44D0-C147-9059-610233308944}">
      <dgm:prSet/>
      <dgm:spPr/>
      <dgm:t>
        <a:bodyPr/>
        <a:lstStyle/>
        <a:p>
          <a:endParaRPr lang="en-US" dirty="0"/>
        </a:p>
      </dgm:t>
    </dgm:pt>
    <dgm:pt modelId="{4A185EFF-F9C1-E74D-862D-3F96FE948B4F}">
      <dgm:prSet phldrT="[Texte]" custT="1"/>
      <dgm:spPr/>
      <dgm:t>
        <a:bodyPr/>
        <a:lstStyle/>
        <a:p>
          <a:pPr rtl="0"/>
          <a:r>
            <a:rPr lang="en-US" sz="1600" dirty="0"/>
            <a:t>Send GET Request to /v4/launches/past</a:t>
          </a:r>
        </a:p>
      </dgm:t>
    </dgm:pt>
    <dgm:pt modelId="{20293625-84F3-9B4D-A03C-50EED75EE5D0}" type="parTrans" cxnId="{570ED357-AB7E-2B44-A34C-2C414AF78260}">
      <dgm:prSet/>
      <dgm:spPr/>
      <dgm:t>
        <a:bodyPr/>
        <a:lstStyle/>
        <a:p>
          <a:endParaRPr lang="fr-FR"/>
        </a:p>
      </dgm:t>
    </dgm:pt>
    <dgm:pt modelId="{E736B5D0-F609-DB46-815C-FCF04066F296}" type="sibTrans" cxnId="{570ED357-AB7E-2B44-A34C-2C414AF78260}">
      <dgm:prSet/>
      <dgm:spPr/>
      <dgm:t>
        <a:bodyPr/>
        <a:lstStyle/>
        <a:p>
          <a:endParaRPr lang="en-US" dirty="0"/>
        </a:p>
      </dgm:t>
    </dgm:pt>
    <dgm:pt modelId="{486C5E1A-6CAE-8342-9C6D-9557E9A27673}">
      <dgm:prSet phldrT="[Texte]" custT="1"/>
      <dgm:spPr/>
      <dgm:t>
        <a:bodyPr/>
        <a:lstStyle/>
        <a:p>
          <a:pPr rtl="0"/>
          <a:r>
            <a:rPr lang="en-US" sz="1600" dirty="0"/>
            <a:t>Parse JSON Response to </a:t>
          </a:r>
          <a:r>
            <a:rPr lang="en-US" sz="1600" dirty="0" err="1"/>
            <a:t>DataFrame</a:t>
          </a:r>
          <a:endParaRPr lang="en-US" sz="1600" dirty="0"/>
        </a:p>
      </dgm:t>
    </dgm:pt>
    <dgm:pt modelId="{59BFC749-7BC1-B643-B7F9-A71B39B9B2F7}" type="parTrans" cxnId="{997AD05D-DDD7-6141-B36A-A259C1371E1B}">
      <dgm:prSet/>
      <dgm:spPr/>
      <dgm:t>
        <a:bodyPr/>
        <a:lstStyle/>
        <a:p>
          <a:endParaRPr lang="fr-FR"/>
        </a:p>
      </dgm:t>
    </dgm:pt>
    <dgm:pt modelId="{536804C7-46CE-A14E-9B4A-8C1BC41C2FDB}" type="sibTrans" cxnId="{997AD05D-DDD7-6141-B36A-A259C1371E1B}">
      <dgm:prSet/>
      <dgm:spPr/>
      <dgm:t>
        <a:bodyPr/>
        <a:lstStyle/>
        <a:p>
          <a:endParaRPr lang="en-US" dirty="0"/>
        </a:p>
      </dgm:t>
    </dgm:pt>
    <dgm:pt modelId="{2642416F-0B25-CE42-B6A6-69A447795094}">
      <dgm:prSet custT="1"/>
      <dgm:spPr/>
      <dgm:t>
        <a:bodyPr/>
        <a:lstStyle/>
        <a:p>
          <a:pPr rtl="0"/>
          <a:r>
            <a:rPr lang="en-US" sz="1600" dirty="0"/>
            <a:t>For each launch:</a:t>
          </a:r>
          <a:br>
            <a:rPr lang="en-US" sz="1600" dirty="0"/>
          </a:br>
          <a:r>
            <a:rPr lang="en-US" sz="1600" dirty="0"/>
            <a:t>GET rocket, payload, launchpad, core details by core ID</a:t>
          </a:r>
        </a:p>
      </dgm:t>
    </dgm:pt>
    <dgm:pt modelId="{3EB4573A-BBFF-EB4F-921E-90A023E3EB2C}" type="parTrans" cxnId="{214A5D58-6E4F-A54B-9650-5FE08A96B97F}">
      <dgm:prSet/>
      <dgm:spPr/>
      <dgm:t>
        <a:bodyPr/>
        <a:lstStyle/>
        <a:p>
          <a:endParaRPr lang="fr-FR"/>
        </a:p>
      </dgm:t>
    </dgm:pt>
    <dgm:pt modelId="{4E1CDB0F-29F1-C041-9341-7C2527B04091}" type="sibTrans" cxnId="{214A5D58-6E4F-A54B-9650-5FE08A96B97F}">
      <dgm:prSet/>
      <dgm:spPr/>
      <dgm:t>
        <a:bodyPr/>
        <a:lstStyle/>
        <a:p>
          <a:endParaRPr lang="en-US" dirty="0"/>
        </a:p>
      </dgm:t>
    </dgm:pt>
    <dgm:pt modelId="{5A639CCA-E6D0-5448-B39D-429B2308C383}">
      <dgm:prSet custT="1"/>
      <dgm:spPr/>
      <dgm:t>
        <a:bodyPr/>
        <a:lstStyle/>
        <a:p>
          <a:pPr rtl="0"/>
          <a:r>
            <a:rPr lang="en-US" sz="1600" dirty="0"/>
            <a:t>Aggregate all details into unified </a:t>
          </a:r>
          <a:r>
            <a:rPr lang="en-US" sz="1600" dirty="0" err="1"/>
            <a:t>DataFrame</a:t>
          </a:r>
          <a:endParaRPr lang="en-US" sz="1600" dirty="0"/>
        </a:p>
      </dgm:t>
    </dgm:pt>
    <dgm:pt modelId="{D6396A19-625A-E84F-8E98-3E435B474C5D}" type="parTrans" cxnId="{388D11E7-4325-0146-A3FD-B7D67E0EAF3F}">
      <dgm:prSet/>
      <dgm:spPr/>
      <dgm:t>
        <a:bodyPr/>
        <a:lstStyle/>
        <a:p>
          <a:endParaRPr lang="fr-FR"/>
        </a:p>
      </dgm:t>
    </dgm:pt>
    <dgm:pt modelId="{F91B1D5E-AD3B-114D-9C47-29B22FB9B453}" type="sibTrans" cxnId="{388D11E7-4325-0146-A3FD-B7D67E0EAF3F}">
      <dgm:prSet/>
      <dgm:spPr/>
      <dgm:t>
        <a:bodyPr/>
        <a:lstStyle/>
        <a:p>
          <a:endParaRPr lang="en-US" dirty="0"/>
        </a:p>
      </dgm:t>
    </dgm:pt>
    <dgm:pt modelId="{784D38E4-84EB-DD4C-8D9D-EB517B4EBECA}">
      <dgm:prSet custT="1"/>
      <dgm:spPr/>
      <dgm:t>
        <a:bodyPr/>
        <a:lstStyle/>
        <a:p>
          <a:pPr rtl="0"/>
          <a:r>
            <a:rPr lang="en-US" sz="1600" dirty="0"/>
            <a:t>Clean and filter data </a:t>
          </a:r>
        </a:p>
      </dgm:t>
    </dgm:pt>
    <dgm:pt modelId="{FFB54C5E-C399-4E42-B71B-8E1673B47092}" type="parTrans" cxnId="{6F7DF72A-B5AD-4E49-A24C-247900F53A0C}">
      <dgm:prSet/>
      <dgm:spPr/>
      <dgm:t>
        <a:bodyPr/>
        <a:lstStyle/>
        <a:p>
          <a:endParaRPr lang="fr-FR"/>
        </a:p>
      </dgm:t>
    </dgm:pt>
    <dgm:pt modelId="{2A5325C4-6E5A-234A-90FA-2DB21B3A9F9D}" type="sibTrans" cxnId="{6F7DF72A-B5AD-4E49-A24C-247900F53A0C}">
      <dgm:prSet/>
      <dgm:spPr/>
      <dgm:t>
        <a:bodyPr/>
        <a:lstStyle/>
        <a:p>
          <a:endParaRPr lang="en-US" dirty="0"/>
        </a:p>
      </dgm:t>
    </dgm:pt>
    <dgm:pt modelId="{4325D3D3-7EA2-144C-8D5B-B193E89F3B31}">
      <dgm:prSet custT="1"/>
      <dgm:spPr/>
      <dgm:t>
        <a:bodyPr/>
        <a:lstStyle/>
        <a:p>
          <a:pPr rtl="0"/>
          <a:r>
            <a:rPr lang="en-US" sz="1600" dirty="0"/>
            <a:t>Export to CSV</a:t>
          </a:r>
        </a:p>
      </dgm:t>
    </dgm:pt>
    <dgm:pt modelId="{96B20108-422A-0D49-B2DC-4B20AB3CD376}" type="parTrans" cxnId="{92692D14-68DA-3946-85D8-5FCABD15E585}">
      <dgm:prSet/>
      <dgm:spPr/>
      <dgm:t>
        <a:bodyPr/>
        <a:lstStyle/>
        <a:p>
          <a:endParaRPr lang="fr-FR"/>
        </a:p>
      </dgm:t>
    </dgm:pt>
    <dgm:pt modelId="{998842FB-BAC0-4D4D-9B6B-6A33F2D8F91C}" type="sibTrans" cxnId="{92692D14-68DA-3946-85D8-5FCABD15E585}">
      <dgm:prSet/>
      <dgm:spPr/>
      <dgm:t>
        <a:bodyPr/>
        <a:lstStyle/>
        <a:p>
          <a:endParaRPr lang="fr-FR"/>
        </a:p>
      </dgm:t>
    </dgm:pt>
    <dgm:pt modelId="{3782F748-2155-9E46-856E-23016441F07A}" type="pres">
      <dgm:prSet presAssocID="{7A617306-BFC1-AD47-8885-39037A656ACD}" presName="Name0" presStyleCnt="0">
        <dgm:presLayoutVars>
          <dgm:dir/>
          <dgm:resizeHandles val="exact"/>
        </dgm:presLayoutVars>
      </dgm:prSet>
      <dgm:spPr/>
    </dgm:pt>
    <dgm:pt modelId="{0A442402-BA80-BF4E-818D-DE4F2F8AEB1C}" type="pres">
      <dgm:prSet presAssocID="{F3B42436-96FF-D444-A4F1-04B59230866E}" presName="node" presStyleLbl="node1" presStyleIdx="0" presStyleCnt="7" custScaleX="121000" custScaleY="121855">
        <dgm:presLayoutVars>
          <dgm:bulletEnabled val="1"/>
        </dgm:presLayoutVars>
      </dgm:prSet>
      <dgm:spPr/>
    </dgm:pt>
    <dgm:pt modelId="{3BC1077B-33A3-4945-8215-2E64DB331FCD}" type="pres">
      <dgm:prSet presAssocID="{1368929D-FCCD-EB46-B9B9-CE355D638CC8}" presName="sibTrans" presStyleLbl="sibTrans2D1" presStyleIdx="0" presStyleCnt="6"/>
      <dgm:spPr/>
    </dgm:pt>
    <dgm:pt modelId="{2B46DDDB-6927-0A4F-B2A9-39257A6E0320}" type="pres">
      <dgm:prSet presAssocID="{1368929D-FCCD-EB46-B9B9-CE355D638CC8}" presName="connectorText" presStyleLbl="sibTrans2D1" presStyleIdx="0" presStyleCnt="6"/>
      <dgm:spPr/>
    </dgm:pt>
    <dgm:pt modelId="{E49B67F6-E98E-4C4C-9D6E-CCB98C7CC76D}" type="pres">
      <dgm:prSet presAssocID="{4A185EFF-F9C1-E74D-862D-3F96FE948B4F}" presName="node" presStyleLbl="node1" presStyleIdx="1" presStyleCnt="7" custScaleX="121000" custScaleY="121855">
        <dgm:presLayoutVars>
          <dgm:bulletEnabled val="1"/>
        </dgm:presLayoutVars>
      </dgm:prSet>
      <dgm:spPr/>
    </dgm:pt>
    <dgm:pt modelId="{0B821D9B-8383-CF4F-8A2D-1BD6006DBCEC}" type="pres">
      <dgm:prSet presAssocID="{E736B5D0-F609-DB46-815C-FCF04066F296}" presName="sibTrans" presStyleLbl="sibTrans2D1" presStyleIdx="1" presStyleCnt="6"/>
      <dgm:spPr/>
    </dgm:pt>
    <dgm:pt modelId="{3A7E7498-2BE4-F245-9BC1-5C00DF68D467}" type="pres">
      <dgm:prSet presAssocID="{E736B5D0-F609-DB46-815C-FCF04066F296}" presName="connectorText" presStyleLbl="sibTrans2D1" presStyleIdx="1" presStyleCnt="6"/>
      <dgm:spPr/>
    </dgm:pt>
    <dgm:pt modelId="{976663D9-2FAA-AE47-A41B-B2B7C113A7FA}" type="pres">
      <dgm:prSet presAssocID="{486C5E1A-6CAE-8342-9C6D-9557E9A27673}" presName="node" presStyleLbl="node1" presStyleIdx="2" presStyleCnt="7" custScaleX="121000" custScaleY="121855">
        <dgm:presLayoutVars>
          <dgm:bulletEnabled val="1"/>
        </dgm:presLayoutVars>
      </dgm:prSet>
      <dgm:spPr/>
    </dgm:pt>
    <dgm:pt modelId="{5241A633-6CAF-324A-BF71-57F48308C790}" type="pres">
      <dgm:prSet presAssocID="{536804C7-46CE-A14E-9B4A-8C1BC41C2FDB}" presName="sibTrans" presStyleLbl="sibTrans2D1" presStyleIdx="2" presStyleCnt="6"/>
      <dgm:spPr/>
    </dgm:pt>
    <dgm:pt modelId="{501DCC2B-5B44-5A42-B252-0638EAC84D9E}" type="pres">
      <dgm:prSet presAssocID="{536804C7-46CE-A14E-9B4A-8C1BC41C2FDB}" presName="connectorText" presStyleLbl="sibTrans2D1" presStyleIdx="2" presStyleCnt="6"/>
      <dgm:spPr/>
    </dgm:pt>
    <dgm:pt modelId="{FC3E8542-AD84-234E-BBD0-C260CC7088D8}" type="pres">
      <dgm:prSet presAssocID="{2642416F-0B25-CE42-B6A6-69A447795094}" presName="node" presStyleLbl="node1" presStyleIdx="3" presStyleCnt="7" custScaleX="121000" custScaleY="121855">
        <dgm:presLayoutVars>
          <dgm:bulletEnabled val="1"/>
        </dgm:presLayoutVars>
      </dgm:prSet>
      <dgm:spPr/>
    </dgm:pt>
    <dgm:pt modelId="{F2EFE180-9539-6248-A862-4AA76F90A15B}" type="pres">
      <dgm:prSet presAssocID="{4E1CDB0F-29F1-C041-9341-7C2527B04091}" presName="sibTrans" presStyleLbl="sibTrans2D1" presStyleIdx="3" presStyleCnt="6"/>
      <dgm:spPr/>
    </dgm:pt>
    <dgm:pt modelId="{E951F228-C4C0-6246-AA47-94EC0C4A025F}" type="pres">
      <dgm:prSet presAssocID="{4E1CDB0F-29F1-C041-9341-7C2527B04091}" presName="connectorText" presStyleLbl="sibTrans2D1" presStyleIdx="3" presStyleCnt="6"/>
      <dgm:spPr/>
    </dgm:pt>
    <dgm:pt modelId="{D64DDB53-CCEB-1647-BA56-81E117780445}" type="pres">
      <dgm:prSet presAssocID="{5A639CCA-E6D0-5448-B39D-429B2308C383}" presName="node" presStyleLbl="node1" presStyleIdx="4" presStyleCnt="7" custScaleX="121000" custScaleY="121855">
        <dgm:presLayoutVars>
          <dgm:bulletEnabled val="1"/>
        </dgm:presLayoutVars>
      </dgm:prSet>
      <dgm:spPr/>
    </dgm:pt>
    <dgm:pt modelId="{15810BDD-7474-6842-9F69-8EFD664CEF4E}" type="pres">
      <dgm:prSet presAssocID="{F91B1D5E-AD3B-114D-9C47-29B22FB9B453}" presName="sibTrans" presStyleLbl="sibTrans2D1" presStyleIdx="4" presStyleCnt="6"/>
      <dgm:spPr/>
    </dgm:pt>
    <dgm:pt modelId="{C90F2457-9E77-5240-B486-8D7E20033962}" type="pres">
      <dgm:prSet presAssocID="{F91B1D5E-AD3B-114D-9C47-29B22FB9B453}" presName="connectorText" presStyleLbl="sibTrans2D1" presStyleIdx="4" presStyleCnt="6"/>
      <dgm:spPr/>
    </dgm:pt>
    <dgm:pt modelId="{9FCE3AAC-2AF1-634A-A1E9-DC19F68AD4BE}" type="pres">
      <dgm:prSet presAssocID="{784D38E4-84EB-DD4C-8D9D-EB517B4EBECA}" presName="node" presStyleLbl="node1" presStyleIdx="5" presStyleCnt="7" custScaleX="121000" custScaleY="121855">
        <dgm:presLayoutVars>
          <dgm:bulletEnabled val="1"/>
        </dgm:presLayoutVars>
      </dgm:prSet>
      <dgm:spPr/>
    </dgm:pt>
    <dgm:pt modelId="{62DAA9DF-316C-B84C-90AD-45FC5AA8647C}" type="pres">
      <dgm:prSet presAssocID="{2A5325C4-6E5A-234A-90FA-2DB21B3A9F9D}" presName="sibTrans" presStyleLbl="sibTrans2D1" presStyleIdx="5" presStyleCnt="6"/>
      <dgm:spPr/>
    </dgm:pt>
    <dgm:pt modelId="{E4296DF3-A635-6D44-B3D6-9AF3F59B1576}" type="pres">
      <dgm:prSet presAssocID="{2A5325C4-6E5A-234A-90FA-2DB21B3A9F9D}" presName="connectorText" presStyleLbl="sibTrans2D1" presStyleIdx="5" presStyleCnt="6"/>
      <dgm:spPr/>
    </dgm:pt>
    <dgm:pt modelId="{A5BB6B98-EF0E-1544-87FE-FD735F2F37AE}" type="pres">
      <dgm:prSet presAssocID="{4325D3D3-7EA2-144C-8D5B-B193E89F3B31}" presName="node" presStyleLbl="node1" presStyleIdx="6" presStyleCnt="7" custScaleX="121000" custScaleY="121855">
        <dgm:presLayoutVars>
          <dgm:bulletEnabled val="1"/>
        </dgm:presLayoutVars>
      </dgm:prSet>
      <dgm:spPr/>
    </dgm:pt>
  </dgm:ptLst>
  <dgm:cxnLst>
    <dgm:cxn modelId="{92692D14-68DA-3946-85D8-5FCABD15E585}" srcId="{7A617306-BFC1-AD47-8885-39037A656ACD}" destId="{4325D3D3-7EA2-144C-8D5B-B193E89F3B31}" srcOrd="6" destOrd="0" parTransId="{96B20108-422A-0D49-B2DC-4B20AB3CD376}" sibTransId="{998842FB-BAC0-4D4D-9B6B-6A33F2D8F91C}"/>
    <dgm:cxn modelId="{F96E7019-D807-9F4E-B72E-D9DD9C972445}" type="presOf" srcId="{5A639CCA-E6D0-5448-B39D-429B2308C383}" destId="{D64DDB53-CCEB-1647-BA56-81E117780445}" srcOrd="0" destOrd="0" presId="urn:microsoft.com/office/officeart/2005/8/layout/process1"/>
    <dgm:cxn modelId="{55FD2D26-E155-A74E-9D3C-197351C4B59C}" type="presOf" srcId="{536804C7-46CE-A14E-9B4A-8C1BC41C2FDB}" destId="{501DCC2B-5B44-5A42-B252-0638EAC84D9E}" srcOrd="1" destOrd="0" presId="urn:microsoft.com/office/officeart/2005/8/layout/process1"/>
    <dgm:cxn modelId="{06012727-1312-3543-B0FA-56F95B47F6B3}" type="presOf" srcId="{1368929D-FCCD-EB46-B9B9-CE355D638CC8}" destId="{3BC1077B-33A3-4945-8215-2E64DB331FCD}" srcOrd="0" destOrd="0" presId="urn:microsoft.com/office/officeart/2005/8/layout/process1"/>
    <dgm:cxn modelId="{308BC52A-9CC3-7940-89EA-DCFAF388EB57}" type="presOf" srcId="{F3B42436-96FF-D444-A4F1-04B59230866E}" destId="{0A442402-BA80-BF4E-818D-DE4F2F8AEB1C}" srcOrd="0" destOrd="0" presId="urn:microsoft.com/office/officeart/2005/8/layout/process1"/>
    <dgm:cxn modelId="{9373F72A-2783-534E-8067-BAD8E5EEE6E2}" type="presOf" srcId="{4A185EFF-F9C1-E74D-862D-3F96FE948B4F}" destId="{E49B67F6-E98E-4C4C-9D6E-CCB98C7CC76D}" srcOrd="0" destOrd="0" presId="urn:microsoft.com/office/officeart/2005/8/layout/process1"/>
    <dgm:cxn modelId="{6F7DF72A-B5AD-4E49-A24C-247900F53A0C}" srcId="{7A617306-BFC1-AD47-8885-39037A656ACD}" destId="{784D38E4-84EB-DD4C-8D9D-EB517B4EBECA}" srcOrd="5" destOrd="0" parTransId="{FFB54C5E-C399-4E42-B71B-8E1673B47092}" sibTransId="{2A5325C4-6E5A-234A-90FA-2DB21B3A9F9D}"/>
    <dgm:cxn modelId="{12033932-2F06-2A42-8A57-5D2566775244}" type="presOf" srcId="{486C5E1A-6CAE-8342-9C6D-9557E9A27673}" destId="{976663D9-2FAA-AE47-A41B-B2B7C113A7FA}" srcOrd="0" destOrd="0" presId="urn:microsoft.com/office/officeart/2005/8/layout/process1"/>
    <dgm:cxn modelId="{81D59632-736A-6048-B400-2263F94AB3CF}" type="presOf" srcId="{2A5325C4-6E5A-234A-90FA-2DB21B3A9F9D}" destId="{62DAA9DF-316C-B84C-90AD-45FC5AA8647C}" srcOrd="0" destOrd="0" presId="urn:microsoft.com/office/officeart/2005/8/layout/process1"/>
    <dgm:cxn modelId="{9A01C23A-3745-0C49-A553-D2DF010AC489}" type="presOf" srcId="{536804C7-46CE-A14E-9B4A-8C1BC41C2FDB}" destId="{5241A633-6CAF-324A-BF71-57F48308C790}" srcOrd="0" destOrd="0" presId="urn:microsoft.com/office/officeart/2005/8/layout/process1"/>
    <dgm:cxn modelId="{4FCACC3D-24AE-B44F-A2E2-6734618E29AB}" type="presOf" srcId="{4E1CDB0F-29F1-C041-9341-7C2527B04091}" destId="{F2EFE180-9539-6248-A862-4AA76F90A15B}" srcOrd="0" destOrd="0" presId="urn:microsoft.com/office/officeart/2005/8/layout/process1"/>
    <dgm:cxn modelId="{5B61FC42-0EB9-1E4A-8BCC-911808BC0EFD}" type="presOf" srcId="{E736B5D0-F609-DB46-815C-FCF04066F296}" destId="{0B821D9B-8383-CF4F-8A2D-1BD6006DBCEC}" srcOrd="0" destOrd="0" presId="urn:microsoft.com/office/officeart/2005/8/layout/process1"/>
    <dgm:cxn modelId="{570ED357-AB7E-2B44-A34C-2C414AF78260}" srcId="{7A617306-BFC1-AD47-8885-39037A656ACD}" destId="{4A185EFF-F9C1-E74D-862D-3F96FE948B4F}" srcOrd="1" destOrd="0" parTransId="{20293625-84F3-9B4D-A03C-50EED75EE5D0}" sibTransId="{E736B5D0-F609-DB46-815C-FCF04066F296}"/>
    <dgm:cxn modelId="{214A5D58-6E4F-A54B-9650-5FE08A96B97F}" srcId="{7A617306-BFC1-AD47-8885-39037A656ACD}" destId="{2642416F-0B25-CE42-B6A6-69A447795094}" srcOrd="3" destOrd="0" parTransId="{3EB4573A-BBFF-EB4F-921E-90A023E3EB2C}" sibTransId="{4E1CDB0F-29F1-C041-9341-7C2527B04091}"/>
    <dgm:cxn modelId="{997AD05D-DDD7-6141-B36A-A259C1371E1B}" srcId="{7A617306-BFC1-AD47-8885-39037A656ACD}" destId="{486C5E1A-6CAE-8342-9C6D-9557E9A27673}" srcOrd="2" destOrd="0" parTransId="{59BFC749-7BC1-B643-B7F9-A71B39B9B2F7}" sibTransId="{536804C7-46CE-A14E-9B4A-8C1BC41C2FDB}"/>
    <dgm:cxn modelId="{CD3D2461-C902-F949-9144-AE806AC0A21A}" type="presOf" srcId="{7A617306-BFC1-AD47-8885-39037A656ACD}" destId="{3782F748-2155-9E46-856E-23016441F07A}" srcOrd="0" destOrd="0" presId="urn:microsoft.com/office/officeart/2005/8/layout/process1"/>
    <dgm:cxn modelId="{4DBD2884-D3AE-F24F-AD96-0E45530701DF}" type="presOf" srcId="{2A5325C4-6E5A-234A-90FA-2DB21B3A9F9D}" destId="{E4296DF3-A635-6D44-B3D6-9AF3F59B1576}" srcOrd="1" destOrd="0" presId="urn:microsoft.com/office/officeart/2005/8/layout/process1"/>
    <dgm:cxn modelId="{AA30D388-5FC8-DA41-B19D-C0CBDB6A50E8}" type="presOf" srcId="{4E1CDB0F-29F1-C041-9341-7C2527B04091}" destId="{E951F228-C4C0-6246-AA47-94EC0C4A025F}" srcOrd="1" destOrd="0" presId="urn:microsoft.com/office/officeart/2005/8/layout/process1"/>
    <dgm:cxn modelId="{54760D8F-7B4C-424B-8965-79E583C26827}" type="presOf" srcId="{4325D3D3-7EA2-144C-8D5B-B193E89F3B31}" destId="{A5BB6B98-EF0E-1544-87FE-FD735F2F37AE}" srcOrd="0" destOrd="0" presId="urn:microsoft.com/office/officeart/2005/8/layout/process1"/>
    <dgm:cxn modelId="{C4D7099A-79AB-AE49-9FA2-CDF456CFBC60}" type="presOf" srcId="{784D38E4-84EB-DD4C-8D9D-EB517B4EBECA}" destId="{9FCE3AAC-2AF1-634A-A1E9-DC19F68AD4BE}" srcOrd="0" destOrd="0" presId="urn:microsoft.com/office/officeart/2005/8/layout/process1"/>
    <dgm:cxn modelId="{1BCBFAA7-827D-854C-9FB4-F02D21AE9306}" type="presOf" srcId="{1368929D-FCCD-EB46-B9B9-CE355D638CC8}" destId="{2B46DDDB-6927-0A4F-B2A9-39257A6E0320}" srcOrd="1" destOrd="0" presId="urn:microsoft.com/office/officeart/2005/8/layout/process1"/>
    <dgm:cxn modelId="{C8FD39B8-E735-0243-99F0-30A46D5D8A52}" type="presOf" srcId="{F91B1D5E-AD3B-114D-9C47-29B22FB9B453}" destId="{15810BDD-7474-6842-9F69-8EFD664CEF4E}" srcOrd="0" destOrd="0" presId="urn:microsoft.com/office/officeart/2005/8/layout/process1"/>
    <dgm:cxn modelId="{C4DCDFBA-44D0-C147-9059-610233308944}" srcId="{7A617306-BFC1-AD47-8885-39037A656ACD}" destId="{F3B42436-96FF-D444-A4F1-04B59230866E}" srcOrd="0" destOrd="0" parTransId="{2C8FFF26-F6E2-E849-9ECD-C534E17A181F}" sibTransId="{1368929D-FCCD-EB46-B9B9-CE355D638CC8}"/>
    <dgm:cxn modelId="{0DB5B9CC-FAAD-DA49-9541-274980086D9F}" type="presOf" srcId="{F91B1D5E-AD3B-114D-9C47-29B22FB9B453}" destId="{C90F2457-9E77-5240-B486-8D7E20033962}" srcOrd="1" destOrd="0" presId="urn:microsoft.com/office/officeart/2005/8/layout/process1"/>
    <dgm:cxn modelId="{A75483CD-7018-8E43-8EE6-923E75AB0E98}" type="presOf" srcId="{2642416F-0B25-CE42-B6A6-69A447795094}" destId="{FC3E8542-AD84-234E-BBD0-C260CC7088D8}" srcOrd="0" destOrd="0" presId="urn:microsoft.com/office/officeart/2005/8/layout/process1"/>
    <dgm:cxn modelId="{B3201CD0-8E88-7D4D-8DC3-BB2952D55B76}" type="presOf" srcId="{E736B5D0-F609-DB46-815C-FCF04066F296}" destId="{3A7E7498-2BE4-F245-9BC1-5C00DF68D467}" srcOrd="1" destOrd="0" presId="urn:microsoft.com/office/officeart/2005/8/layout/process1"/>
    <dgm:cxn modelId="{388D11E7-4325-0146-A3FD-B7D67E0EAF3F}" srcId="{7A617306-BFC1-AD47-8885-39037A656ACD}" destId="{5A639CCA-E6D0-5448-B39D-429B2308C383}" srcOrd="4" destOrd="0" parTransId="{D6396A19-625A-E84F-8E98-3E435B474C5D}" sibTransId="{F91B1D5E-AD3B-114D-9C47-29B22FB9B453}"/>
    <dgm:cxn modelId="{C0082B5C-7C63-7B48-AB6D-67DB5CBC0810}" type="presParOf" srcId="{3782F748-2155-9E46-856E-23016441F07A}" destId="{0A442402-BA80-BF4E-818D-DE4F2F8AEB1C}" srcOrd="0" destOrd="0" presId="urn:microsoft.com/office/officeart/2005/8/layout/process1"/>
    <dgm:cxn modelId="{79972092-B38D-D64A-9F00-D067F304A86E}" type="presParOf" srcId="{3782F748-2155-9E46-856E-23016441F07A}" destId="{3BC1077B-33A3-4945-8215-2E64DB331FCD}" srcOrd="1" destOrd="0" presId="urn:microsoft.com/office/officeart/2005/8/layout/process1"/>
    <dgm:cxn modelId="{1EDD68F0-9DAA-FC40-B7C9-8AF84157DC23}" type="presParOf" srcId="{3BC1077B-33A3-4945-8215-2E64DB331FCD}" destId="{2B46DDDB-6927-0A4F-B2A9-39257A6E0320}" srcOrd="0" destOrd="0" presId="urn:microsoft.com/office/officeart/2005/8/layout/process1"/>
    <dgm:cxn modelId="{97E15098-BF36-C347-B34A-414B717580C9}" type="presParOf" srcId="{3782F748-2155-9E46-856E-23016441F07A}" destId="{E49B67F6-E98E-4C4C-9D6E-CCB98C7CC76D}" srcOrd="2" destOrd="0" presId="urn:microsoft.com/office/officeart/2005/8/layout/process1"/>
    <dgm:cxn modelId="{F5384264-E752-564F-A43A-060AA9729DA1}" type="presParOf" srcId="{3782F748-2155-9E46-856E-23016441F07A}" destId="{0B821D9B-8383-CF4F-8A2D-1BD6006DBCEC}" srcOrd="3" destOrd="0" presId="urn:microsoft.com/office/officeart/2005/8/layout/process1"/>
    <dgm:cxn modelId="{BDC85EFF-3627-404A-9A21-032B314ABBA2}" type="presParOf" srcId="{0B821D9B-8383-CF4F-8A2D-1BD6006DBCEC}" destId="{3A7E7498-2BE4-F245-9BC1-5C00DF68D467}" srcOrd="0" destOrd="0" presId="urn:microsoft.com/office/officeart/2005/8/layout/process1"/>
    <dgm:cxn modelId="{69937990-FCA3-694F-88FD-6F6F078CA53C}" type="presParOf" srcId="{3782F748-2155-9E46-856E-23016441F07A}" destId="{976663D9-2FAA-AE47-A41B-B2B7C113A7FA}" srcOrd="4" destOrd="0" presId="urn:microsoft.com/office/officeart/2005/8/layout/process1"/>
    <dgm:cxn modelId="{B2F81218-3379-0D4D-A2F4-88DAB87A36D5}" type="presParOf" srcId="{3782F748-2155-9E46-856E-23016441F07A}" destId="{5241A633-6CAF-324A-BF71-57F48308C790}" srcOrd="5" destOrd="0" presId="urn:microsoft.com/office/officeart/2005/8/layout/process1"/>
    <dgm:cxn modelId="{FADFEC87-1942-F640-BEBA-078A6AF9DB47}" type="presParOf" srcId="{5241A633-6CAF-324A-BF71-57F48308C790}" destId="{501DCC2B-5B44-5A42-B252-0638EAC84D9E}" srcOrd="0" destOrd="0" presId="urn:microsoft.com/office/officeart/2005/8/layout/process1"/>
    <dgm:cxn modelId="{E8691E99-37D8-CE47-BF9F-F2FA967E2E35}" type="presParOf" srcId="{3782F748-2155-9E46-856E-23016441F07A}" destId="{FC3E8542-AD84-234E-BBD0-C260CC7088D8}" srcOrd="6" destOrd="0" presId="urn:microsoft.com/office/officeart/2005/8/layout/process1"/>
    <dgm:cxn modelId="{FE283DBF-AA77-D44D-9159-D00E1616F015}" type="presParOf" srcId="{3782F748-2155-9E46-856E-23016441F07A}" destId="{F2EFE180-9539-6248-A862-4AA76F90A15B}" srcOrd="7" destOrd="0" presId="urn:microsoft.com/office/officeart/2005/8/layout/process1"/>
    <dgm:cxn modelId="{4100EB00-BE14-9243-85A9-5C940D36403A}" type="presParOf" srcId="{F2EFE180-9539-6248-A862-4AA76F90A15B}" destId="{E951F228-C4C0-6246-AA47-94EC0C4A025F}" srcOrd="0" destOrd="0" presId="urn:microsoft.com/office/officeart/2005/8/layout/process1"/>
    <dgm:cxn modelId="{27A4AE1F-42AA-9B4A-AE3B-F35FF93E3AE3}" type="presParOf" srcId="{3782F748-2155-9E46-856E-23016441F07A}" destId="{D64DDB53-CCEB-1647-BA56-81E117780445}" srcOrd="8" destOrd="0" presId="urn:microsoft.com/office/officeart/2005/8/layout/process1"/>
    <dgm:cxn modelId="{AE9FF360-E859-3C4D-AE7B-64592834A961}" type="presParOf" srcId="{3782F748-2155-9E46-856E-23016441F07A}" destId="{15810BDD-7474-6842-9F69-8EFD664CEF4E}" srcOrd="9" destOrd="0" presId="urn:microsoft.com/office/officeart/2005/8/layout/process1"/>
    <dgm:cxn modelId="{B389D18A-F98F-2B43-9E2D-4C0460900A55}" type="presParOf" srcId="{15810BDD-7474-6842-9F69-8EFD664CEF4E}" destId="{C90F2457-9E77-5240-B486-8D7E20033962}" srcOrd="0" destOrd="0" presId="urn:microsoft.com/office/officeart/2005/8/layout/process1"/>
    <dgm:cxn modelId="{DB6FA9F9-C37E-B140-A7A7-08C2B6686620}" type="presParOf" srcId="{3782F748-2155-9E46-856E-23016441F07A}" destId="{9FCE3AAC-2AF1-634A-A1E9-DC19F68AD4BE}" srcOrd="10" destOrd="0" presId="urn:microsoft.com/office/officeart/2005/8/layout/process1"/>
    <dgm:cxn modelId="{6DF399E1-5C00-B940-B1F0-12B5CCDC4287}" type="presParOf" srcId="{3782F748-2155-9E46-856E-23016441F07A}" destId="{62DAA9DF-316C-B84C-90AD-45FC5AA8647C}" srcOrd="11" destOrd="0" presId="urn:microsoft.com/office/officeart/2005/8/layout/process1"/>
    <dgm:cxn modelId="{0CD72CC9-7D45-FF40-9692-6BD550DAE36F}" type="presParOf" srcId="{62DAA9DF-316C-B84C-90AD-45FC5AA8647C}" destId="{E4296DF3-A635-6D44-B3D6-9AF3F59B1576}" srcOrd="0" destOrd="0" presId="urn:microsoft.com/office/officeart/2005/8/layout/process1"/>
    <dgm:cxn modelId="{122ADAF9-F80E-AF4A-AE21-623103774691}" type="presParOf" srcId="{3782F748-2155-9E46-856E-23016441F07A}" destId="{A5BB6B98-EF0E-1544-87FE-FD735F2F37AE}" srcOrd="1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442402-BA80-BF4E-818D-DE4F2F8AEB1C}">
      <dsp:nvSpPr>
        <dsp:cNvPr id="0" name=""/>
        <dsp:cNvSpPr/>
      </dsp:nvSpPr>
      <dsp:spPr>
        <a:xfrm>
          <a:off x="10329"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Identify SpaceX API Endpoint</a:t>
          </a:r>
        </a:p>
      </dsp:txBody>
      <dsp:txXfrm>
        <a:off x="47336" y="528641"/>
        <a:ext cx="1189484" cy="2075142"/>
      </dsp:txXfrm>
    </dsp:sp>
    <dsp:sp modelId="{3BC1077B-33A3-4945-8215-2E64DB331FCD}">
      <dsp:nvSpPr>
        <dsp:cNvPr id="0" name=""/>
        <dsp:cNvSpPr/>
      </dsp:nvSpPr>
      <dsp:spPr>
        <a:xfrm>
          <a:off x="1378249"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1378249" y="1488523"/>
        <a:ext cx="154961" cy="155378"/>
      </dsp:txXfrm>
    </dsp:sp>
    <dsp:sp modelId="{E49B67F6-E98E-4C4C-9D6E-CCB98C7CC76D}">
      <dsp:nvSpPr>
        <dsp:cNvPr id="0" name=""/>
        <dsp:cNvSpPr/>
      </dsp:nvSpPr>
      <dsp:spPr>
        <a:xfrm>
          <a:off x="1691513"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Send GET Request to /v4/launches/past</a:t>
          </a:r>
        </a:p>
      </dsp:txBody>
      <dsp:txXfrm>
        <a:off x="1728520" y="528641"/>
        <a:ext cx="1189484" cy="2075142"/>
      </dsp:txXfrm>
    </dsp:sp>
    <dsp:sp modelId="{0B821D9B-8383-CF4F-8A2D-1BD6006DBCEC}">
      <dsp:nvSpPr>
        <dsp:cNvPr id="0" name=""/>
        <dsp:cNvSpPr/>
      </dsp:nvSpPr>
      <dsp:spPr>
        <a:xfrm>
          <a:off x="3059433"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3059433" y="1488523"/>
        <a:ext cx="154961" cy="155378"/>
      </dsp:txXfrm>
    </dsp:sp>
    <dsp:sp modelId="{976663D9-2FAA-AE47-A41B-B2B7C113A7FA}">
      <dsp:nvSpPr>
        <dsp:cNvPr id="0" name=""/>
        <dsp:cNvSpPr/>
      </dsp:nvSpPr>
      <dsp:spPr>
        <a:xfrm>
          <a:off x="3372697"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Parse JSON Response to </a:t>
          </a:r>
          <a:r>
            <a:rPr lang="en-US" sz="1600" kern="1200" dirty="0" err="1"/>
            <a:t>DataFrame</a:t>
          </a:r>
          <a:endParaRPr lang="en-US" sz="1600" kern="1200" dirty="0"/>
        </a:p>
      </dsp:txBody>
      <dsp:txXfrm>
        <a:off x="3409704" y="528641"/>
        <a:ext cx="1189484" cy="2075142"/>
      </dsp:txXfrm>
    </dsp:sp>
    <dsp:sp modelId="{5241A633-6CAF-324A-BF71-57F48308C790}">
      <dsp:nvSpPr>
        <dsp:cNvPr id="0" name=""/>
        <dsp:cNvSpPr/>
      </dsp:nvSpPr>
      <dsp:spPr>
        <a:xfrm>
          <a:off x="4740617"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4740617" y="1488523"/>
        <a:ext cx="154961" cy="155378"/>
      </dsp:txXfrm>
    </dsp:sp>
    <dsp:sp modelId="{FC3E8542-AD84-234E-BBD0-C260CC7088D8}">
      <dsp:nvSpPr>
        <dsp:cNvPr id="0" name=""/>
        <dsp:cNvSpPr/>
      </dsp:nvSpPr>
      <dsp:spPr>
        <a:xfrm>
          <a:off x="5053881"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For each launch:</a:t>
          </a:r>
          <a:br>
            <a:rPr lang="en-US" sz="1600" kern="1200" dirty="0"/>
          </a:br>
          <a:r>
            <a:rPr lang="en-US" sz="1600" kern="1200" dirty="0"/>
            <a:t>GET rocket, payload, launchpad, core details by core ID</a:t>
          </a:r>
        </a:p>
      </dsp:txBody>
      <dsp:txXfrm>
        <a:off x="5090888" y="528641"/>
        <a:ext cx="1189484" cy="2075142"/>
      </dsp:txXfrm>
    </dsp:sp>
    <dsp:sp modelId="{F2EFE180-9539-6248-A862-4AA76F90A15B}">
      <dsp:nvSpPr>
        <dsp:cNvPr id="0" name=""/>
        <dsp:cNvSpPr/>
      </dsp:nvSpPr>
      <dsp:spPr>
        <a:xfrm>
          <a:off x="6421801"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6421801" y="1488523"/>
        <a:ext cx="154961" cy="155378"/>
      </dsp:txXfrm>
    </dsp:sp>
    <dsp:sp modelId="{D64DDB53-CCEB-1647-BA56-81E117780445}">
      <dsp:nvSpPr>
        <dsp:cNvPr id="0" name=""/>
        <dsp:cNvSpPr/>
      </dsp:nvSpPr>
      <dsp:spPr>
        <a:xfrm>
          <a:off x="6735065"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Aggregate all details into unified </a:t>
          </a:r>
          <a:r>
            <a:rPr lang="en-US" sz="1600" kern="1200" dirty="0" err="1"/>
            <a:t>DataFrame</a:t>
          </a:r>
          <a:endParaRPr lang="en-US" sz="1600" kern="1200" dirty="0"/>
        </a:p>
      </dsp:txBody>
      <dsp:txXfrm>
        <a:off x="6772072" y="528641"/>
        <a:ext cx="1189484" cy="2075142"/>
      </dsp:txXfrm>
    </dsp:sp>
    <dsp:sp modelId="{15810BDD-7474-6842-9F69-8EFD664CEF4E}">
      <dsp:nvSpPr>
        <dsp:cNvPr id="0" name=""/>
        <dsp:cNvSpPr/>
      </dsp:nvSpPr>
      <dsp:spPr>
        <a:xfrm>
          <a:off x="8102985"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8102985" y="1488523"/>
        <a:ext cx="154961" cy="155378"/>
      </dsp:txXfrm>
    </dsp:sp>
    <dsp:sp modelId="{9FCE3AAC-2AF1-634A-A1E9-DC19F68AD4BE}">
      <dsp:nvSpPr>
        <dsp:cNvPr id="0" name=""/>
        <dsp:cNvSpPr/>
      </dsp:nvSpPr>
      <dsp:spPr>
        <a:xfrm>
          <a:off x="8416249"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Clean and filter data </a:t>
          </a:r>
        </a:p>
      </dsp:txBody>
      <dsp:txXfrm>
        <a:off x="8453256" y="528641"/>
        <a:ext cx="1189484" cy="2075142"/>
      </dsp:txXfrm>
    </dsp:sp>
    <dsp:sp modelId="{62DAA9DF-316C-B84C-90AD-45FC5AA8647C}">
      <dsp:nvSpPr>
        <dsp:cNvPr id="0" name=""/>
        <dsp:cNvSpPr/>
      </dsp:nvSpPr>
      <dsp:spPr>
        <a:xfrm>
          <a:off x="9784169"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9784169" y="1488523"/>
        <a:ext cx="154961" cy="155378"/>
      </dsp:txXfrm>
    </dsp:sp>
    <dsp:sp modelId="{A5BB6B98-EF0E-1544-87FE-FD735F2F37AE}">
      <dsp:nvSpPr>
        <dsp:cNvPr id="0" name=""/>
        <dsp:cNvSpPr/>
      </dsp:nvSpPr>
      <dsp:spPr>
        <a:xfrm>
          <a:off x="10097433"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Export to CSV</a:t>
          </a:r>
        </a:p>
      </dsp:txBody>
      <dsp:txXfrm>
        <a:off x="10134440" y="528641"/>
        <a:ext cx="1189484" cy="207514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8/27/25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8/27/25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DF5415-F5DD-7546-21D3-483584547A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527168-9334-5C27-D2C8-032F27DADB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09A477-C567-50EF-FFA2-834457E9C66E}"/>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427B9B67-165D-60DD-E06B-0980582D39AA}"/>
              </a:ext>
            </a:extLst>
          </p:cNvPr>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2699534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50</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4FC0E3F-82C3-D0FB-F325-2CA6B03B8028}"/>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4D41E34D-843B-901B-97EC-0A1B4B11354C}"/>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3" name="Text Placeholder 2">
            <a:extLst>
              <a:ext uri="{FF2B5EF4-FFF2-40B4-BE49-F238E27FC236}">
                <a16:creationId xmlns:a16="http://schemas.microsoft.com/office/drawing/2014/main" id="{6E9504D1-78A2-EF6F-FFAC-A9010D75278F}"/>
              </a:ext>
            </a:extLst>
          </p:cNvPr>
          <p:cNvSpPr>
            <a:spLocks noGrp="1"/>
          </p:cNvSpPr>
          <p:nvPr>
            <p:ph type="body" sz="half" idx="4294967295"/>
          </p:nvPr>
        </p:nvSpPr>
        <p:spPr>
          <a:xfrm>
            <a:off x="820738" y="1731818"/>
            <a:ext cx="8337117" cy="4587532"/>
          </a:xfrm>
          <a:prstGeom prst="rect">
            <a:avLst/>
          </a:prstGeom>
        </p:spPr>
        <p:txBody>
          <a:bodyPr vert="horz" lIns="91440" tIns="45720" rIns="91440" bIns="45720" rtlCol="0" anchor="t">
            <a:normAutofit fontScale="77500" lnSpcReduction="20000"/>
          </a:bodyPr>
          <a:lstStyle/>
          <a:p>
            <a:r>
              <a:rPr lang="en-US" b="1" dirty="0"/>
              <a:t>Identify API Endpoint:</a:t>
            </a:r>
            <a:br>
              <a:rPr lang="en-US" dirty="0"/>
            </a:br>
            <a:r>
              <a:rPr lang="en-US" dirty="0"/>
              <a:t>Use the SpaceX API endpoint https://</a:t>
            </a:r>
            <a:r>
              <a:rPr lang="en-US" dirty="0" err="1"/>
              <a:t>api.spacexdata.com</a:t>
            </a:r>
            <a:r>
              <a:rPr lang="en-US" dirty="0"/>
              <a:t>/v4/launches/past to retrieve historical launch data.</a:t>
            </a:r>
          </a:p>
          <a:p>
            <a:r>
              <a:rPr lang="en-US" b="1" dirty="0"/>
              <a:t>Send HTTP GET Request:</a:t>
            </a:r>
            <a:br>
              <a:rPr lang="en-US" dirty="0"/>
            </a:br>
            <a:r>
              <a:rPr lang="en-US" dirty="0"/>
              <a:t>Use Python’s </a:t>
            </a:r>
            <a:r>
              <a:rPr lang="en-US" dirty="0" err="1"/>
              <a:t>requests.get</a:t>
            </a:r>
            <a:r>
              <a:rPr lang="en-US" dirty="0"/>
              <a:t>() to fetch data from the API.</a:t>
            </a:r>
          </a:p>
          <a:p>
            <a:r>
              <a:rPr lang="en-US" b="1" dirty="0"/>
              <a:t>Parse JSON Response:</a:t>
            </a:r>
            <a:br>
              <a:rPr lang="en-US" dirty="0"/>
            </a:br>
            <a:r>
              <a:rPr lang="en-US" dirty="0"/>
              <a:t>Convert the JSON response into a pandas </a:t>
            </a:r>
            <a:r>
              <a:rPr lang="en-US" dirty="0" err="1"/>
              <a:t>DataFrame</a:t>
            </a:r>
            <a:r>
              <a:rPr lang="en-US" dirty="0"/>
              <a:t> for analysis.</a:t>
            </a:r>
          </a:p>
          <a:p>
            <a:r>
              <a:rPr lang="en-US" b="1" dirty="0"/>
              <a:t>Extract Related Data via IDs:</a:t>
            </a:r>
            <a:br>
              <a:rPr lang="en-US" dirty="0"/>
            </a:br>
            <a:r>
              <a:rPr lang="en-US" dirty="0"/>
              <a:t>For each launch, use IDs (for rocket, payload, launchpad, cores) to make additional API calls and retrieve detailed information.</a:t>
            </a:r>
          </a:p>
          <a:p>
            <a:r>
              <a:rPr lang="en-US" b="1" dirty="0"/>
              <a:t>Aggregate and Clean Data:</a:t>
            </a:r>
            <a:br>
              <a:rPr lang="en-US" dirty="0"/>
            </a:br>
            <a:r>
              <a:rPr lang="en-US" dirty="0"/>
              <a:t>Combine all extracted information into a unified </a:t>
            </a:r>
            <a:r>
              <a:rPr lang="en-US" dirty="0" err="1"/>
              <a:t>DataFrame</a:t>
            </a:r>
            <a:r>
              <a:rPr lang="en-US" dirty="0"/>
              <a:t>, handle missing values, and filter for Falcon 9 launches.</a:t>
            </a:r>
          </a:p>
          <a:p>
            <a:r>
              <a:rPr lang="en-US" b="1" dirty="0"/>
              <a:t>Export Data:</a:t>
            </a:r>
            <a:br>
              <a:rPr lang="en-US" dirty="0"/>
            </a:br>
            <a:r>
              <a:rPr lang="en-US" dirty="0"/>
              <a:t>Save the cleaned </a:t>
            </a:r>
            <a:r>
              <a:rPr lang="en-US" dirty="0" err="1"/>
              <a:t>DataFrame</a:t>
            </a:r>
            <a:r>
              <a:rPr lang="en-US" dirty="0"/>
              <a:t> to a CSV file for further analysis.</a:t>
            </a:r>
          </a:p>
          <a:p>
            <a:endParaRPr lang="en-US" dirty="0"/>
          </a:p>
        </p:txBody>
      </p:sp>
      <p:sp>
        <p:nvSpPr>
          <p:cNvPr id="4" name="Title 1">
            <a:extLst>
              <a:ext uri="{FF2B5EF4-FFF2-40B4-BE49-F238E27FC236}">
                <a16:creationId xmlns:a16="http://schemas.microsoft.com/office/drawing/2014/main" id="{460150A7-0645-2F41-0CB0-F094B3B9F3A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9" name="ZoneTexte 8">
            <a:extLst>
              <a:ext uri="{FF2B5EF4-FFF2-40B4-BE49-F238E27FC236}">
                <a16:creationId xmlns:a16="http://schemas.microsoft.com/office/drawing/2014/main" id="{139EDFF7-F957-F279-CC91-6051B8574481}"/>
              </a:ext>
            </a:extLst>
          </p:cNvPr>
          <p:cNvSpPr txBox="1"/>
          <p:nvPr/>
        </p:nvSpPr>
        <p:spPr>
          <a:xfrm>
            <a:off x="6303818" y="329738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66005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0F084420-434F-2E07-8D44-C1323179397B}"/>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2122A1B-8110-44D9-CBAE-9B51A7999571}"/>
              </a:ext>
            </a:extLst>
          </p:cNvPr>
          <p:cNvSpPr>
            <a:spLocks noGrp="1"/>
          </p:cNvSpPr>
          <p:nvPr>
            <p:ph type="sldNum" sz="quarter" idx="12"/>
          </p:nvPr>
        </p:nvSpPr>
        <p:spPr/>
        <p:txBody>
          <a:bodyPr/>
          <a:lstStyle/>
          <a:p>
            <a:fld id="{5075537C-CA84-1446-933C-8E9D027F9201}" type="slidenum">
              <a:rPr lang="en-US" smtClean="0"/>
              <a:t>11</a:t>
            </a:fld>
            <a:endParaRPr lang="en-US" dirty="0"/>
          </a:p>
        </p:txBody>
      </p:sp>
      <p:graphicFrame>
        <p:nvGraphicFramePr>
          <p:cNvPr id="11" name="Espace réservé du contenu 10">
            <a:extLst>
              <a:ext uri="{FF2B5EF4-FFF2-40B4-BE49-F238E27FC236}">
                <a16:creationId xmlns:a16="http://schemas.microsoft.com/office/drawing/2014/main" id="{2A3A5B51-F015-BCB2-2F72-B0197AB69FCE}"/>
              </a:ext>
            </a:extLst>
          </p:cNvPr>
          <p:cNvGraphicFramePr>
            <a:graphicFrameLocks noGrp="1"/>
          </p:cNvGraphicFramePr>
          <p:nvPr>
            <p:ph idx="4294967295"/>
            <p:extLst>
              <p:ext uri="{D42A27DB-BD31-4B8C-83A1-F6EECF244321}">
                <p14:modId xmlns:p14="http://schemas.microsoft.com/office/powerpoint/2010/main" val="3810497806"/>
              </p:ext>
            </p:extLst>
          </p:nvPr>
        </p:nvGraphicFramePr>
        <p:xfrm>
          <a:off x="618187" y="1453202"/>
          <a:ext cx="11371262" cy="3132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le 1">
            <a:extLst>
              <a:ext uri="{FF2B5EF4-FFF2-40B4-BE49-F238E27FC236}">
                <a16:creationId xmlns:a16="http://schemas.microsoft.com/office/drawing/2014/main" id="{3BF939C0-D72F-EAC5-5FA3-CB84519175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9" name="ZoneTexte 8">
            <a:extLst>
              <a:ext uri="{FF2B5EF4-FFF2-40B4-BE49-F238E27FC236}">
                <a16:creationId xmlns:a16="http://schemas.microsoft.com/office/drawing/2014/main" id="{9D3EE7D1-C85A-C2CE-5D5F-9E797A141F0E}"/>
              </a:ext>
            </a:extLst>
          </p:cNvPr>
          <p:cNvSpPr txBox="1"/>
          <p:nvPr/>
        </p:nvSpPr>
        <p:spPr>
          <a:xfrm>
            <a:off x="6303818" y="3297382"/>
            <a:ext cx="184731" cy="369332"/>
          </a:xfrm>
          <a:prstGeom prst="rect">
            <a:avLst/>
          </a:prstGeom>
          <a:noFill/>
        </p:spPr>
        <p:txBody>
          <a:bodyPr wrap="none" rtlCol="0">
            <a:spAutoFit/>
          </a:bodyPr>
          <a:lstStyle/>
          <a:p>
            <a:endParaRPr lang="en-US" dirty="0"/>
          </a:p>
        </p:txBody>
      </p:sp>
      <p:sp>
        <p:nvSpPr>
          <p:cNvPr id="2" name="Text Placeholder 2">
            <a:extLst>
              <a:ext uri="{FF2B5EF4-FFF2-40B4-BE49-F238E27FC236}">
                <a16:creationId xmlns:a16="http://schemas.microsoft.com/office/drawing/2014/main" id="{646A00EE-59EE-7BE2-650E-FAB3AC592741}"/>
              </a:ext>
            </a:extLst>
          </p:cNvPr>
          <p:cNvSpPr txBox="1">
            <a:spLocks/>
          </p:cNvSpPr>
          <p:nvPr/>
        </p:nvSpPr>
        <p:spPr>
          <a:xfrm>
            <a:off x="2916102" y="4585626"/>
            <a:ext cx="6257878" cy="1733723"/>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web scraping notebook:</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endParaRPr lang="en-US" sz="2200" dirty="0">
              <a:solidFill>
                <a:schemeClr val="accent3">
                  <a:lumMod val="25000"/>
                </a:schemeClr>
              </a:solidFill>
              <a:latin typeface="Abadi" panose="020B0604020104020204" pitchFamily="34" charset="0"/>
            </a:endParaRPr>
          </a:p>
        </p:txBody>
      </p:sp>
      <p:sp>
        <p:nvSpPr>
          <p:cNvPr id="3" name="ZoneTexte 2">
            <a:extLst>
              <a:ext uri="{FF2B5EF4-FFF2-40B4-BE49-F238E27FC236}">
                <a16:creationId xmlns:a16="http://schemas.microsoft.com/office/drawing/2014/main" id="{A7A1E4C0-CD97-0DFC-009B-7CBDDC1C5B95}"/>
              </a:ext>
            </a:extLst>
          </p:cNvPr>
          <p:cNvSpPr txBox="1"/>
          <p:nvPr/>
        </p:nvSpPr>
        <p:spPr>
          <a:xfrm>
            <a:off x="4420281" y="1453201"/>
            <a:ext cx="3767074" cy="369332"/>
          </a:xfrm>
          <a:prstGeom prst="rect">
            <a:avLst/>
          </a:prstGeom>
          <a:noFill/>
        </p:spPr>
        <p:txBody>
          <a:bodyPr wrap="square" rtlCol="0">
            <a:spAutoFit/>
          </a:bodyPr>
          <a:lstStyle/>
          <a:p>
            <a:pPr algn="ctr"/>
            <a:r>
              <a:rPr lang="en-US" dirty="0">
                <a:solidFill>
                  <a:srgbClr val="1C7DDB"/>
                </a:solidFill>
                <a:latin typeface="Abadi"/>
              </a:rPr>
              <a:t>flowchart of SpaceX API calls</a:t>
            </a:r>
            <a:endParaRPr lang="fr-FR" dirty="0"/>
          </a:p>
        </p:txBody>
      </p:sp>
    </p:spTree>
    <p:extLst>
      <p:ext uri="{BB962C8B-B14F-4D97-AF65-F5344CB8AC3E}">
        <p14:creationId xmlns:p14="http://schemas.microsoft.com/office/powerpoint/2010/main" val="14284960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2938414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1395F65A-7DAB-0C7C-1314-25382ECC0C24}"/>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3505E505-EDDD-7614-6041-F68B3C845856}"/>
              </a:ext>
            </a:extLst>
          </p:cNvPr>
          <p:cNvSpPr txBox="1">
            <a:spLocks/>
          </p:cNvSpPr>
          <p:nvPr/>
        </p:nvSpPr>
        <p:spPr>
          <a:xfrm>
            <a:off x="383926" y="1807336"/>
            <a:ext cx="5411394" cy="38644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2000" dirty="0">
                <a:solidFill>
                  <a:schemeClr val="accent3">
                    <a:lumMod val="25000"/>
                  </a:schemeClr>
                </a:solidFill>
                <a:latin typeface="Abadi" panose="020B0604020104020204" pitchFamily="34" charset="0"/>
              </a:rPr>
              <a:t>Launch Site Analysis: Most launches occur at coastal sites for safety and orbital efficiency.</a:t>
            </a:r>
          </a:p>
          <a:p>
            <a:pPr lvl="1">
              <a:lnSpc>
                <a:spcPct val="100000"/>
              </a:lnSpc>
              <a:spcBef>
                <a:spcPts val="1400"/>
              </a:spcBef>
            </a:pPr>
            <a:r>
              <a:rPr lang="en-US" sz="2000" dirty="0">
                <a:solidFill>
                  <a:schemeClr val="accent3">
                    <a:lumMod val="25000"/>
                  </a:schemeClr>
                </a:solidFill>
                <a:latin typeface="Abadi" panose="020B0604020104020204" pitchFamily="34" charset="0"/>
              </a:rPr>
              <a:t>Payload Trends: Higher payloads are associated with certain booster versions and orbits.</a:t>
            </a:r>
          </a:p>
          <a:p>
            <a:pPr lvl="1">
              <a:lnSpc>
                <a:spcPct val="100000"/>
              </a:lnSpc>
              <a:spcBef>
                <a:spcPts val="1400"/>
              </a:spcBef>
            </a:pPr>
            <a:r>
              <a:rPr lang="en-US" sz="2000" dirty="0">
                <a:solidFill>
                  <a:schemeClr val="accent3">
                    <a:lumMod val="25000"/>
                  </a:schemeClr>
                </a:solidFill>
                <a:latin typeface="Abadi" panose="020B0604020104020204" pitchFamily="34" charset="0"/>
              </a:rPr>
              <a:t>Outcome Distribution: Success rates vary by site and booster version; overall success rate is high.</a:t>
            </a:r>
            <a:endParaRPr lang="en-US" sz="1800" dirty="0"/>
          </a:p>
        </p:txBody>
      </p:sp>
      <p:sp>
        <p:nvSpPr>
          <p:cNvPr id="4" name="Slide Number Placeholder 3">
            <a:extLst>
              <a:ext uri="{FF2B5EF4-FFF2-40B4-BE49-F238E27FC236}">
                <a16:creationId xmlns:a16="http://schemas.microsoft.com/office/drawing/2014/main" id="{AF8C379B-311D-E3A4-1901-E13FB68A2902}"/>
              </a:ext>
            </a:extLst>
          </p:cNvPr>
          <p:cNvSpPr>
            <a:spLocks noGrp="1"/>
          </p:cNvSpPr>
          <p:nvPr>
            <p:ph type="sldNum" sz="quarter" idx="12"/>
          </p:nvPr>
        </p:nvSpPr>
        <p:spPr/>
        <p:txBody>
          <a:bodyPr/>
          <a:lstStyle/>
          <a:p>
            <a:fld id="{5075537C-CA84-1446-933C-8E9D027F9201}" type="slidenum">
              <a:rPr lang="en-US" smtClean="0"/>
              <a:t>19</a:t>
            </a:fld>
            <a:endParaRPr lang="en-US" dirty="0"/>
          </a:p>
        </p:txBody>
      </p:sp>
      <p:sp>
        <p:nvSpPr>
          <p:cNvPr id="7" name="Title 1">
            <a:extLst>
              <a:ext uri="{FF2B5EF4-FFF2-40B4-BE49-F238E27FC236}">
                <a16:creationId xmlns:a16="http://schemas.microsoft.com/office/drawing/2014/main" id="{AC277D8E-4860-E8B9-EF6A-826009E5B7B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2" name="ZoneTexte 1">
            <a:extLst>
              <a:ext uri="{FF2B5EF4-FFF2-40B4-BE49-F238E27FC236}">
                <a16:creationId xmlns:a16="http://schemas.microsoft.com/office/drawing/2014/main" id="{36F38864-8A25-7D8C-6F29-E49043D1475E}"/>
              </a:ext>
            </a:extLst>
          </p:cNvPr>
          <p:cNvSpPr txBox="1"/>
          <p:nvPr/>
        </p:nvSpPr>
        <p:spPr>
          <a:xfrm>
            <a:off x="6096000" y="1807336"/>
            <a:ext cx="4945327" cy="2923877"/>
          </a:xfrm>
          <a:prstGeom prst="rect">
            <a:avLst/>
          </a:prstGeom>
          <a:noFill/>
        </p:spPr>
        <p:txBody>
          <a:bodyPr wrap="square" rtlCol="0">
            <a:spAutoFit/>
          </a:bodyPr>
          <a:lstStyle/>
          <a:p>
            <a:pPr marL="228600" indent="-228600">
              <a:spcBef>
                <a:spcPts val="1400"/>
              </a:spcBef>
              <a:buFont typeface="Arial"/>
              <a:buChar char="•"/>
            </a:pPr>
            <a:r>
              <a:rPr lang="en-US" sz="2200" dirty="0">
                <a:solidFill>
                  <a:schemeClr val="accent3">
                    <a:lumMod val="25000"/>
                  </a:schemeClr>
                </a:solidFill>
                <a:latin typeface="Abadi" panose="020B0604020104020204" pitchFamily="34" charset="0"/>
              </a:rPr>
              <a:t>Interactive analytics demo in screenshots</a:t>
            </a:r>
          </a:p>
          <a:p>
            <a:pPr marL="742950" lvl="1" indent="-285750">
              <a:buFont typeface="Arial" panose="020B0604020202020204" pitchFamily="34" charset="0"/>
              <a:buChar char="•"/>
            </a:pPr>
            <a:endParaRPr lang="en-US" sz="2000" dirty="0">
              <a:solidFill>
                <a:schemeClr val="accent3">
                  <a:lumMod val="25000"/>
                </a:schemeClr>
              </a:solidFill>
              <a:latin typeface="Abadi" panose="020B0604020104020204" pitchFamily="34" charset="0"/>
            </a:endParaRPr>
          </a:p>
          <a:p>
            <a:pPr marL="742950" lvl="1" indent="-285750">
              <a:buFont typeface="Arial" panose="020B0604020202020204" pitchFamily="34" charset="0"/>
              <a:buChar char="•"/>
            </a:pPr>
            <a:r>
              <a:rPr lang="en-US" sz="2000" dirty="0">
                <a:solidFill>
                  <a:schemeClr val="accent3">
                    <a:lumMod val="25000"/>
                  </a:schemeClr>
                </a:solidFill>
                <a:latin typeface="Abadi" panose="020B0604020104020204" pitchFamily="34" charset="0"/>
              </a:rPr>
              <a:t>Folium Map: Visualizes launch site locations and infrastructure proximity.</a:t>
            </a:r>
          </a:p>
          <a:p>
            <a:pPr marL="742950" lvl="1" indent="-285750">
              <a:buFont typeface="Arial" panose="020B0604020202020204" pitchFamily="34" charset="0"/>
              <a:buChar char="•"/>
            </a:pPr>
            <a:r>
              <a:rPr lang="en-US" sz="2000" dirty="0">
                <a:solidFill>
                  <a:schemeClr val="accent3">
                    <a:lumMod val="25000"/>
                  </a:schemeClr>
                </a:solidFill>
                <a:latin typeface="Abadi" panose="020B0604020104020204" pitchFamily="34" charset="0"/>
              </a:rPr>
              <a:t>Dash Dashboard: Allows users to filter by site and payload, updating pie and scatter charts interactively.</a:t>
            </a:r>
          </a:p>
        </p:txBody>
      </p:sp>
    </p:spTree>
    <p:extLst>
      <p:ext uri="{BB962C8B-B14F-4D97-AF65-F5344CB8AC3E}">
        <p14:creationId xmlns:p14="http://schemas.microsoft.com/office/powerpoint/2010/main" val="3151369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1261254" y="1708483"/>
            <a:ext cx="5559675" cy="39385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400" dirty="0">
                <a:solidFill>
                  <a:schemeClr val="accent3">
                    <a:lumMod val="25000"/>
                  </a:schemeClr>
                </a:solidFill>
                <a:latin typeface="Abadi" panose="020B0604020104020204" pitchFamily="34" charset="0"/>
              </a:rPr>
              <a:t>Predictive analysis results</a:t>
            </a:r>
          </a:p>
          <a:p>
            <a:pPr lvl="1">
              <a:lnSpc>
                <a:spcPct val="100000"/>
              </a:lnSpc>
              <a:spcBef>
                <a:spcPts val="1400"/>
              </a:spcBef>
            </a:pPr>
            <a:r>
              <a:rPr lang="en-US" sz="2000" dirty="0">
                <a:solidFill>
                  <a:schemeClr val="accent3">
                    <a:lumMod val="25000"/>
                  </a:schemeClr>
                </a:solidFill>
                <a:latin typeface="Abadi" panose="020B0604020104020204" pitchFamily="34" charset="0"/>
              </a:rPr>
              <a:t>Model Performance: Logistic Regression and SVM achieved ~82% accuracy.</a:t>
            </a:r>
          </a:p>
          <a:p>
            <a:pPr lvl="1">
              <a:lnSpc>
                <a:spcPct val="100000"/>
              </a:lnSpc>
              <a:spcBef>
                <a:spcPts val="1400"/>
              </a:spcBef>
            </a:pPr>
            <a:r>
              <a:rPr lang="en-US" sz="2000" dirty="0">
                <a:solidFill>
                  <a:schemeClr val="accent3">
                    <a:lumMod val="25000"/>
                  </a:schemeClr>
                </a:solidFill>
                <a:latin typeface="Abadi" panose="020B0604020104020204" pitchFamily="34" charset="0"/>
              </a:rPr>
              <a:t>Feature Importance: Payload mass, launch site, and booster version are key predictors.</a:t>
            </a:r>
          </a:p>
          <a:p>
            <a:pPr lvl="1">
              <a:lnSpc>
                <a:spcPct val="100000"/>
              </a:lnSpc>
              <a:spcBef>
                <a:spcPts val="1400"/>
              </a:spcBef>
            </a:pPr>
            <a:r>
              <a:rPr lang="en-US" sz="2000" dirty="0">
                <a:solidFill>
                  <a:schemeClr val="accent3">
                    <a:lumMod val="25000"/>
                  </a:schemeClr>
                </a:solidFill>
                <a:latin typeface="Abadi" panose="020B0604020104020204" pitchFamily="34" charset="0"/>
              </a:rPr>
              <a:t>Confusion Matrices: Showed good balance between precision and recall for success/failure classes.</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20</a:t>
            </a:fld>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scatter plot of Flight Number vs.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scatter plot of Payload vs.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93592"/>
            <a:ext cx="8421071" cy="241797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defRPr/>
            </a:pPr>
            <a:r>
              <a:rPr lang="en-US" sz="2200" dirty="0">
                <a:solidFill>
                  <a:schemeClr val="accent3">
                    <a:lumMod val="25000"/>
                  </a:schemeClr>
                </a:solidFill>
                <a:latin typeface="Abadi" panose="020B0604020104020204" pitchFamily="34" charset="0"/>
              </a:rPr>
              <a:t>This project analyzes SpaceX Falcon 9 and Falcon Heavy launch records to uncover insights into launch outcomes, site selection, and payload success. Using data collection, web scraping, exploratory data analysis, SQL, geospatial visualization, and machine learning, we identify key factors influencing launch success and provide recommendations for future launches.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CF6A9DE5-45F0-E545-179B-C37477B169F9}"/>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3D5C38D-667C-9BCA-B970-0532C51ADEF4}"/>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AEA6CB01-F646-0FA3-68AC-6825DF760A07}"/>
              </a:ext>
            </a:extLst>
          </p:cNvPr>
          <p:cNvSpPr txBox="1">
            <a:spLocks/>
          </p:cNvSpPr>
          <p:nvPr/>
        </p:nvSpPr>
        <p:spPr>
          <a:xfrm>
            <a:off x="929407" y="1565285"/>
            <a:ext cx="4822464" cy="446028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600" b="1" dirty="0">
                <a:solidFill>
                  <a:schemeClr val="accent3">
                    <a:lumMod val="25000"/>
                  </a:schemeClr>
                </a:solidFill>
                <a:latin typeface="Abadi" panose="020B0604020104020204" pitchFamily="34" charset="0"/>
              </a:rPr>
              <a:t>Summary of methodologies</a:t>
            </a:r>
            <a:br>
              <a:rPr lang="en-US" sz="1600" dirty="0">
                <a:solidFill>
                  <a:schemeClr val="accent3">
                    <a:lumMod val="25000"/>
                  </a:schemeClr>
                </a:solidFill>
                <a:latin typeface="Abadi" panose="020B0604020104020204" pitchFamily="34" charset="0"/>
              </a:rPr>
            </a:br>
            <a:br>
              <a:rPr lang="en-US" sz="16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rPr>
              <a:t>Data was collected from the SpaceX API and Wikipedia using Python scripts and web scraping.</a:t>
            </a:r>
          </a:p>
          <a:p>
            <a:pPr>
              <a:lnSpc>
                <a:spcPct val="100000"/>
              </a:lnSpc>
              <a:spcBef>
                <a:spcPts val="1400"/>
              </a:spcBef>
            </a:pPr>
            <a:r>
              <a:rPr lang="en-US" sz="1600" dirty="0">
                <a:solidFill>
                  <a:schemeClr val="accent3">
                    <a:lumMod val="25000"/>
                  </a:schemeClr>
                </a:solidFill>
                <a:latin typeface="Abadi" panose="020B0604020104020204" pitchFamily="34" charset="0"/>
              </a:rPr>
              <a:t>Data wrangling and cleaning were performed to handle missing values and unify formats.</a:t>
            </a:r>
          </a:p>
          <a:p>
            <a:pPr>
              <a:lnSpc>
                <a:spcPct val="100000"/>
              </a:lnSpc>
              <a:spcBef>
                <a:spcPts val="1400"/>
              </a:spcBef>
            </a:pPr>
            <a:r>
              <a:rPr lang="en-US" sz="1600" dirty="0">
                <a:solidFill>
                  <a:schemeClr val="accent3">
                    <a:lumMod val="25000"/>
                  </a:schemeClr>
                </a:solidFill>
                <a:latin typeface="Abadi" panose="020B0604020104020204" pitchFamily="34" charset="0"/>
              </a:rPr>
              <a:t>EDA was conducted using Pandas, SQL, and visualization libraries.</a:t>
            </a:r>
          </a:p>
          <a:p>
            <a:pPr>
              <a:lnSpc>
                <a:spcPct val="100000"/>
              </a:lnSpc>
              <a:spcBef>
                <a:spcPts val="1400"/>
              </a:spcBef>
            </a:pPr>
            <a:r>
              <a:rPr lang="en-US" sz="1600" dirty="0">
                <a:solidFill>
                  <a:schemeClr val="accent3">
                    <a:lumMod val="25000"/>
                  </a:schemeClr>
                </a:solidFill>
                <a:latin typeface="Abadi" panose="020B0604020104020204" pitchFamily="34" charset="0"/>
              </a:rPr>
              <a:t>Interactive analytics were developed with Folium (for maps) and </a:t>
            </a:r>
            <a:r>
              <a:rPr lang="en-US" sz="1600" dirty="0" err="1">
                <a:solidFill>
                  <a:schemeClr val="accent3">
                    <a:lumMod val="25000"/>
                  </a:schemeClr>
                </a:solidFill>
                <a:latin typeface="Abadi" panose="020B0604020104020204" pitchFamily="34" charset="0"/>
              </a:rPr>
              <a:t>Plotly</a:t>
            </a:r>
            <a:r>
              <a:rPr lang="en-US" sz="1600" dirty="0">
                <a:solidFill>
                  <a:schemeClr val="accent3">
                    <a:lumMod val="25000"/>
                  </a:schemeClr>
                </a:solidFill>
                <a:latin typeface="Abadi" panose="020B0604020104020204" pitchFamily="34" charset="0"/>
              </a:rPr>
              <a:t> Dash (for dashboards).</a:t>
            </a:r>
          </a:p>
          <a:p>
            <a:pPr>
              <a:lnSpc>
                <a:spcPct val="100000"/>
              </a:lnSpc>
              <a:spcBef>
                <a:spcPts val="1400"/>
              </a:spcBef>
            </a:pPr>
            <a:r>
              <a:rPr lang="en-US" sz="1600" dirty="0">
                <a:solidFill>
                  <a:schemeClr val="accent3">
                    <a:lumMod val="25000"/>
                  </a:schemeClr>
                </a:solidFill>
                <a:latin typeface="Abadi" panose="020B0604020104020204" pitchFamily="34" charset="0"/>
              </a:rPr>
              <a:t>Predictive models (Logistic Regression, SVM, Decision Trees, KNN) were built, tuned, and evaluated.</a:t>
            </a:r>
          </a:p>
          <a:p>
            <a:pPr>
              <a:lnSpc>
                <a:spcPct val="100000"/>
              </a:lnSpc>
              <a:spcBef>
                <a:spcPts val="1400"/>
              </a:spcBef>
            </a:pPr>
            <a:endParaRPr lang="en-US" sz="16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5C6F5557-B000-4C9C-A74E-218946BA80D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
        <p:nvSpPr>
          <p:cNvPr id="2" name="Content Placeholder 2">
            <a:extLst>
              <a:ext uri="{FF2B5EF4-FFF2-40B4-BE49-F238E27FC236}">
                <a16:creationId xmlns:a16="http://schemas.microsoft.com/office/drawing/2014/main" id="{38B5152A-B892-20AF-12FC-DE13ABF534A9}"/>
              </a:ext>
            </a:extLst>
          </p:cNvPr>
          <p:cNvSpPr txBox="1">
            <a:spLocks/>
          </p:cNvSpPr>
          <p:nvPr/>
        </p:nvSpPr>
        <p:spPr>
          <a:xfrm>
            <a:off x="6215966" y="1565285"/>
            <a:ext cx="4822464" cy="405385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600" b="1" dirty="0">
                <a:solidFill>
                  <a:schemeClr val="accent3">
                    <a:lumMod val="25000"/>
                  </a:schemeClr>
                </a:solidFill>
                <a:latin typeface="Abadi" panose="020B0604020104020204" pitchFamily="34" charset="0"/>
              </a:rPr>
              <a:t>Summary of all results</a:t>
            </a:r>
            <a:br>
              <a:rPr lang="en-US" sz="1600" dirty="0">
                <a:solidFill>
                  <a:schemeClr val="accent3">
                    <a:lumMod val="25000"/>
                  </a:schemeClr>
                </a:solidFill>
                <a:latin typeface="Abadi" panose="020B0604020104020204" pitchFamily="34" charset="0"/>
              </a:rPr>
            </a:br>
            <a:br>
              <a:rPr lang="en-US" sz="16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rPr>
              <a:t>Identified key features (payload mass, launch site, booster version) affecting landing success.</a:t>
            </a:r>
          </a:p>
          <a:p>
            <a:pPr>
              <a:lnSpc>
                <a:spcPct val="100000"/>
              </a:lnSpc>
              <a:spcBef>
                <a:spcPts val="1400"/>
              </a:spcBef>
            </a:pPr>
            <a:r>
              <a:rPr lang="en-US" sz="1600" dirty="0">
                <a:solidFill>
                  <a:schemeClr val="accent3">
                    <a:lumMod val="25000"/>
                  </a:schemeClr>
                </a:solidFill>
                <a:latin typeface="Abadi" panose="020B0604020104020204" pitchFamily="34" charset="0"/>
              </a:rPr>
              <a:t>Created interactive dashboards and maps for visual analytics.</a:t>
            </a:r>
          </a:p>
          <a:p>
            <a:pPr>
              <a:lnSpc>
                <a:spcPct val="100000"/>
              </a:lnSpc>
              <a:spcBef>
                <a:spcPts val="1400"/>
              </a:spcBef>
            </a:pPr>
            <a:r>
              <a:rPr lang="en-US" sz="1600" dirty="0">
                <a:solidFill>
                  <a:schemeClr val="accent3">
                    <a:lumMod val="25000"/>
                  </a:schemeClr>
                </a:solidFill>
                <a:latin typeface="Abadi" panose="020B0604020104020204" pitchFamily="34" charset="0"/>
              </a:rPr>
              <a:t>Achieved over 80% accuracy in predicting landing outcomes using tuned classification models.</a:t>
            </a:r>
          </a:p>
          <a:p>
            <a:pPr>
              <a:lnSpc>
                <a:spcPct val="100000"/>
              </a:lnSpc>
              <a:spcBef>
                <a:spcPts val="1400"/>
              </a:spcBef>
            </a:pPr>
            <a:endParaRPr lang="en-US" sz="16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2979183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45</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 such as which payload range or booster version have the largest success rate, etc.</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49</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Point 1</a:t>
            </a:r>
          </a:p>
          <a:p>
            <a:pPr>
              <a:lnSpc>
                <a:spcPct val="100000"/>
              </a:lnSpc>
              <a:spcBef>
                <a:spcPts val="1400"/>
              </a:spcBef>
            </a:pPr>
            <a:r>
              <a:rPr lang="en-US" sz="2200" dirty="0">
                <a:solidFill>
                  <a:schemeClr val="accent3">
                    <a:lumMod val="25000"/>
                  </a:schemeClr>
                </a:solidFill>
                <a:latin typeface="Abadi" panose="020B0604020104020204" pitchFamily="34" charset="0"/>
              </a:rPr>
              <a:t>Point 2</a:t>
            </a:r>
          </a:p>
          <a:p>
            <a:pPr>
              <a:lnSpc>
                <a:spcPct val="100000"/>
              </a:lnSpc>
              <a:spcBef>
                <a:spcPts val="1400"/>
              </a:spcBef>
            </a:pPr>
            <a:r>
              <a:rPr lang="en-US" sz="2200" dirty="0">
                <a:solidFill>
                  <a:schemeClr val="accent3">
                    <a:lumMod val="25000"/>
                  </a:schemeClr>
                </a:solidFill>
                <a:latin typeface="Abadi" panose="020B0604020104020204" pitchFamily="34" charset="0"/>
              </a:rPr>
              <a:t>Point 3</a:t>
            </a:r>
          </a:p>
          <a:p>
            <a:pPr>
              <a:lnSpc>
                <a:spcPct val="100000"/>
              </a:lnSpc>
              <a:spcBef>
                <a:spcPts val="1400"/>
              </a:spcBef>
            </a:pPr>
            <a:r>
              <a:rPr lang="en-US" sz="2200" dirty="0">
                <a:solidFill>
                  <a:schemeClr val="accent3">
                    <a:lumMod val="25000"/>
                  </a:schemeClr>
                </a:solidFill>
                <a:latin typeface="Abadi" panose="020B0604020104020204" pitchFamily="34" charset="0"/>
              </a:rPr>
              <a:t>Point 4</a:t>
            </a:r>
          </a:p>
          <a:p>
            <a:pPr>
              <a:lnSpc>
                <a:spcPct val="100000"/>
              </a:lnSpc>
              <a:spcBef>
                <a:spcPts val="1400"/>
              </a:spcBef>
            </a:pPr>
            <a:r>
              <a:rPr lang="en-US" sz="2200" dirty="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
        <p:nvSpPr>
          <p:cNvPr id="2" name="ZoneTexte 1">
            <a:extLst>
              <a:ext uri="{FF2B5EF4-FFF2-40B4-BE49-F238E27FC236}">
                <a16:creationId xmlns:a16="http://schemas.microsoft.com/office/drawing/2014/main" id="{CF21531D-6C4C-FE55-3855-D92F93185B79}"/>
              </a:ext>
            </a:extLst>
          </p:cNvPr>
          <p:cNvSpPr txBox="1"/>
          <p:nvPr/>
        </p:nvSpPr>
        <p:spPr>
          <a:xfrm>
            <a:off x="5638800" y="1875054"/>
            <a:ext cx="4617308" cy="2308324"/>
          </a:xfrm>
          <a:prstGeom prst="rect">
            <a:avLst/>
          </a:prstGeom>
          <a:noFill/>
        </p:spPr>
        <p:txBody>
          <a:bodyPr wrap="square" rtlCol="0">
            <a:spAutoFit/>
          </a:bodyPr>
          <a:lstStyle/>
          <a:p>
            <a:r>
              <a:rPr lang="en-US" dirty="0"/>
              <a:t>The project demonstrates that launch site, payload mass, and booster version are significant predictors of Falcon 9 landing success. Interactive dashboards and geospatial maps provide valuable insights for mission planning. Predictive models can support decision-making and risk assessment for future launches.</a:t>
            </a:r>
          </a:p>
        </p:txBody>
      </p:sp>
    </p:spTree>
    <p:extLst>
      <p:ext uri="{BB962C8B-B14F-4D97-AF65-F5344CB8AC3E}">
        <p14:creationId xmlns:p14="http://schemas.microsoft.com/office/powerpoint/2010/main" val="1630123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604736" y="1572191"/>
            <a:ext cx="5660840" cy="38847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b="1" dirty="0">
                <a:solidFill>
                  <a:schemeClr val="accent3">
                    <a:lumMod val="25000"/>
                  </a:schemeClr>
                </a:solidFill>
                <a:latin typeface="Abadi" panose="020B0604020104020204" pitchFamily="34" charset="0"/>
              </a:rPr>
              <a:t>Project background and context</a:t>
            </a:r>
            <a:br>
              <a:rPr lang="en-US" sz="2200" b="1"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SpaceX’s reusable rocket program has revolutionized spaceflight economics. Predicting the success of Falcon 9 first stage landings is crucial for cost savings and mission planning. This project aims to analyze historical launch data to uncover patterns and build predictive models for landing outcomes.</a:t>
            </a:r>
          </a:p>
        </p:txBody>
      </p:sp>
      <p:sp>
        <p:nvSpPr>
          <p:cNvPr id="2" name="Content Placeholder 2">
            <a:extLst>
              <a:ext uri="{FF2B5EF4-FFF2-40B4-BE49-F238E27FC236}">
                <a16:creationId xmlns:a16="http://schemas.microsoft.com/office/drawing/2014/main" id="{B9EBE123-3276-7D7C-4B61-8E3031432F13}"/>
              </a:ext>
            </a:extLst>
          </p:cNvPr>
          <p:cNvSpPr txBox="1">
            <a:spLocks/>
          </p:cNvSpPr>
          <p:nvPr/>
        </p:nvSpPr>
        <p:spPr>
          <a:xfrm>
            <a:off x="6093125" y="1572190"/>
            <a:ext cx="5660840" cy="35625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Problems you want to find answers</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What factors most influence the success or failure of Falcon 9 landings?</a:t>
            </a:r>
          </a:p>
          <a:p>
            <a:pPr>
              <a:spcBef>
                <a:spcPts val="1400"/>
              </a:spcBef>
            </a:pPr>
            <a:r>
              <a:rPr lang="en-US" sz="2200" dirty="0">
                <a:solidFill>
                  <a:schemeClr val="accent3">
                    <a:lumMod val="25000"/>
                  </a:schemeClr>
                </a:solidFill>
                <a:latin typeface="Abadi" panose="020B0604020104020204" pitchFamily="34" charset="0"/>
              </a:rPr>
              <a:t>Can we predict the outcome of a launch based on available features?</a:t>
            </a:r>
          </a:p>
          <a:p>
            <a:pPr>
              <a:spcBef>
                <a:spcPts val="1400"/>
              </a:spcBef>
            </a:pPr>
            <a:r>
              <a:rPr lang="en-US" sz="2200" dirty="0">
                <a:solidFill>
                  <a:schemeClr val="accent3">
                    <a:lumMod val="25000"/>
                  </a:schemeClr>
                </a:solidFill>
                <a:latin typeface="Abadi" panose="020B0604020104020204" pitchFamily="34" charset="0"/>
              </a:rPr>
              <a:t>How can interactive analytics and geospatial visualization help stakeholders understand launch patterns?</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50</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
        <p:nvSpPr>
          <p:cNvPr id="3" name="ZoneTexte 2">
            <a:extLst>
              <a:ext uri="{FF2B5EF4-FFF2-40B4-BE49-F238E27FC236}">
                <a16:creationId xmlns:a16="http://schemas.microsoft.com/office/drawing/2014/main" id="{81B9AE27-5DB5-34A6-A0B7-0526D6792E6F}"/>
              </a:ext>
            </a:extLst>
          </p:cNvPr>
          <p:cNvSpPr txBox="1"/>
          <p:nvPr/>
        </p:nvSpPr>
        <p:spPr>
          <a:xfrm>
            <a:off x="1492078" y="2886252"/>
            <a:ext cx="8245045" cy="2922970"/>
          </a:xfrm>
          <a:prstGeom prst="rect">
            <a:avLst/>
          </a:prstGeom>
          <a:noFill/>
        </p:spPr>
        <p:txBody>
          <a:bodyPr wrap="square">
            <a:spAutoFit/>
          </a:bodyPr>
          <a:lstStyle/>
          <a:p>
            <a:r>
              <a:rPr lang="en-US" dirty="0"/>
              <a:t>Data Sources: SpaceX API, Wikipedia, provided CSVs.</a:t>
            </a:r>
          </a:p>
          <a:p>
            <a:r>
              <a:rPr lang="en-US" dirty="0"/>
              <a:t>Tools &amp; Libraries: Python, Pandas, NumPy, </a:t>
            </a:r>
            <a:r>
              <a:rPr lang="en-US" dirty="0" err="1"/>
              <a:t>BeautifulSoup</a:t>
            </a:r>
            <a:r>
              <a:rPr lang="en-US" dirty="0"/>
              <a:t>, Requests, SQLite, Folium, </a:t>
            </a:r>
            <a:r>
              <a:rPr lang="en-US" dirty="0" err="1"/>
              <a:t>Plotly</a:t>
            </a:r>
            <a:r>
              <a:rPr lang="en-US" dirty="0"/>
              <a:t>, Dash, Scikit-learn.</a:t>
            </a:r>
          </a:p>
          <a:p>
            <a:r>
              <a:rPr lang="en-US" dirty="0"/>
              <a:t>Project Artifacts by Week:</a:t>
            </a:r>
          </a:p>
          <a:p>
            <a:r>
              <a:rPr lang="en-US" dirty="0"/>
              <a:t>Week 1: Data collection and wrangling notebooks.</a:t>
            </a:r>
          </a:p>
          <a:p>
            <a:r>
              <a:rPr lang="en-US" dirty="0"/>
              <a:t>Week 2: SQL analysis and EDA.</a:t>
            </a:r>
          </a:p>
          <a:p>
            <a:r>
              <a:rPr lang="en-US" dirty="0"/>
              <a:t>Week 3: Geospatial mapping and dashboard app.</a:t>
            </a:r>
          </a:p>
          <a:p>
            <a:r>
              <a:rPr lang="en-US" dirty="0"/>
              <a:t>Week 4: Machine learning modeling and evaluation.</a:t>
            </a:r>
          </a:p>
          <a:p>
            <a:r>
              <a:rPr lang="en-US" dirty="0"/>
              <a:t>Week 5: Presentation slides (Capstone-</a:t>
            </a:r>
            <a:r>
              <a:rPr lang="en-US" dirty="0" err="1"/>
              <a:t>Mamady.pptx</a:t>
            </a:r>
            <a:r>
              <a:rPr lang="en-US" dirty="0"/>
              <a:t>).</a:t>
            </a:r>
          </a:p>
          <a:p>
            <a:r>
              <a:rPr lang="en-US" dirty="0"/>
              <a:t>Screenshots and code samples available in respective week folders.</a:t>
            </a:r>
          </a:p>
        </p:txBody>
      </p:sp>
    </p:spTree>
    <p:extLst>
      <p:ext uri="{BB962C8B-B14F-4D97-AF65-F5344CB8AC3E}">
        <p14:creationId xmlns:p14="http://schemas.microsoft.com/office/powerpoint/2010/main" val="34100085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2" y="1580810"/>
            <a:ext cx="5513558" cy="3306546"/>
          </a:xfrm>
          <a:prstGeom prst="rect">
            <a:avLst/>
          </a:prstGeom>
        </p:spPr>
        <p:txBody>
          <a:bodyPr lIns="91440" tIns="45720" rIns="91440" bIns="45720" anchor="t">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dirty="0">
                <a:solidFill>
                  <a:srgbClr val="0B49CB"/>
                </a:solidFill>
                <a:latin typeface="Abadi"/>
              </a:rPr>
              <a:t>Executive Summary</a:t>
            </a:r>
          </a:p>
          <a:p>
            <a:pPr>
              <a:lnSpc>
                <a:spcPct val="120000"/>
              </a:lnSpc>
              <a:spcBef>
                <a:spcPts val="1400"/>
              </a:spcBef>
            </a:pPr>
            <a:r>
              <a:rPr lang="en-US" dirty="0">
                <a:solidFill>
                  <a:schemeClr val="accent3">
                    <a:lumMod val="25000"/>
                  </a:schemeClr>
                </a:solidFill>
                <a:latin typeface="Abadi"/>
              </a:rPr>
              <a:t>Data collection methodology:</a:t>
            </a:r>
          </a:p>
          <a:p>
            <a:pPr lvl="1">
              <a:lnSpc>
                <a:spcPct val="120000"/>
              </a:lnSpc>
              <a:spcBef>
                <a:spcPts val="1400"/>
              </a:spcBef>
            </a:pPr>
            <a:r>
              <a:rPr lang="en-US" dirty="0">
                <a:solidFill>
                  <a:schemeClr val="accent3">
                    <a:lumMod val="25000"/>
                  </a:schemeClr>
                </a:solidFill>
                <a:latin typeface="Abadi"/>
              </a:rPr>
              <a:t>API Data: Used Python’s requests library to collect launch data from the SpaceX API, including rocket, payload, launchpad, and core details.</a:t>
            </a:r>
          </a:p>
          <a:p>
            <a:pPr lvl="1">
              <a:lnSpc>
                <a:spcPct val="120000"/>
              </a:lnSpc>
              <a:spcBef>
                <a:spcPts val="1400"/>
              </a:spcBef>
            </a:pPr>
            <a:r>
              <a:rPr lang="en-US" dirty="0">
                <a:solidFill>
                  <a:schemeClr val="accent3">
                    <a:lumMod val="25000"/>
                  </a:schemeClr>
                </a:solidFill>
                <a:latin typeface="Abadi"/>
              </a:rPr>
              <a:t>Web Scraping: Employed </a:t>
            </a:r>
            <a:r>
              <a:rPr lang="en-US" dirty="0" err="1">
                <a:solidFill>
                  <a:schemeClr val="accent3">
                    <a:lumMod val="25000"/>
                  </a:schemeClr>
                </a:solidFill>
                <a:latin typeface="Abadi"/>
              </a:rPr>
              <a:t>BeautifulSoup</a:t>
            </a:r>
            <a:r>
              <a:rPr lang="en-US" dirty="0">
                <a:solidFill>
                  <a:schemeClr val="accent3">
                    <a:lumMod val="25000"/>
                  </a:schemeClr>
                </a:solidFill>
                <a:latin typeface="Abadi"/>
              </a:rPr>
              <a:t> to extract historical launch records from Wikipedia tables.</a:t>
            </a:r>
          </a:p>
          <a:p>
            <a:pPr lvl="1">
              <a:lnSpc>
                <a:spcPct val="120000"/>
              </a:lnSpc>
              <a:spcBef>
                <a:spcPts val="1400"/>
              </a:spcBef>
            </a:pPr>
            <a:r>
              <a:rPr lang="en-US" dirty="0">
                <a:solidFill>
                  <a:schemeClr val="accent3">
                    <a:lumMod val="25000"/>
                  </a:schemeClr>
                </a:solidFill>
                <a:latin typeface="Abadi"/>
              </a:rPr>
              <a:t>Data Export: Saved processed data to CSV files for reproducibility and further analysis.</a:t>
            </a:r>
            <a:endParaRPr lang="en-US" sz="7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2" name="ZoneTexte 1">
            <a:extLst>
              <a:ext uri="{FF2B5EF4-FFF2-40B4-BE49-F238E27FC236}">
                <a16:creationId xmlns:a16="http://schemas.microsoft.com/office/drawing/2014/main" id="{DE910D34-D05A-60ED-0F9F-C8AE02320013}"/>
              </a:ext>
            </a:extLst>
          </p:cNvPr>
          <p:cNvSpPr txBox="1"/>
          <p:nvPr/>
        </p:nvSpPr>
        <p:spPr>
          <a:xfrm>
            <a:off x="7022124" y="1580809"/>
            <a:ext cx="4560276" cy="3306546"/>
          </a:xfrm>
          <a:prstGeom prst="rect">
            <a:avLst/>
          </a:prstGeom>
          <a:noFill/>
        </p:spPr>
        <p:txBody>
          <a:bodyPr wrap="square" rtlCol="0">
            <a:spAutoFit/>
          </a:bodyPr>
          <a:lstStyle/>
          <a:p>
            <a:pPr>
              <a:lnSpc>
                <a:spcPct val="120000"/>
              </a:lnSpc>
              <a:spcBef>
                <a:spcPts val="1400"/>
              </a:spcBef>
            </a:pPr>
            <a:endParaRPr lang="en-US" sz="1600" dirty="0">
              <a:solidFill>
                <a:schemeClr val="accent3">
                  <a:lumMod val="25000"/>
                </a:schemeClr>
              </a:solidFill>
              <a:latin typeface="Abadi"/>
            </a:endParaRPr>
          </a:p>
          <a:p>
            <a:pPr marL="285750" indent="-285750">
              <a:lnSpc>
                <a:spcPct val="120000"/>
              </a:lnSpc>
              <a:spcBef>
                <a:spcPts val="1400"/>
              </a:spcBef>
              <a:buFont typeface="Arial" panose="020B0604020202020204" pitchFamily="34" charset="0"/>
              <a:buChar char="•"/>
            </a:pPr>
            <a:r>
              <a:rPr lang="en-US" sz="2000" dirty="0">
                <a:solidFill>
                  <a:schemeClr val="accent3">
                    <a:lumMod val="25000"/>
                  </a:schemeClr>
                </a:solidFill>
                <a:latin typeface="Abadi"/>
              </a:rPr>
              <a:t>Perform data wrangling</a:t>
            </a:r>
          </a:p>
          <a:p>
            <a:pPr marL="685800" lvl="1" indent="-228600">
              <a:spcBef>
                <a:spcPts val="1400"/>
              </a:spcBef>
              <a:buFont typeface="Arial"/>
              <a:buChar char="•"/>
            </a:pPr>
            <a:r>
              <a:rPr lang="en-US" sz="1700" dirty="0">
                <a:solidFill>
                  <a:schemeClr val="accent3">
                    <a:lumMod val="25000"/>
                  </a:schemeClr>
                </a:solidFill>
                <a:latin typeface="Abadi"/>
              </a:rPr>
              <a:t>Merged API and web-scraped data.</a:t>
            </a:r>
          </a:p>
          <a:p>
            <a:pPr marL="685800" lvl="1" indent="-228600">
              <a:spcBef>
                <a:spcPts val="1400"/>
              </a:spcBef>
              <a:buFont typeface="Arial"/>
              <a:buChar char="•"/>
            </a:pPr>
            <a:r>
              <a:rPr lang="en-US" sz="1700" dirty="0">
                <a:solidFill>
                  <a:schemeClr val="accent3">
                    <a:lumMod val="25000"/>
                  </a:schemeClr>
                </a:solidFill>
                <a:latin typeface="Abadi"/>
              </a:rPr>
              <a:t>Cleaned missing values, standardized column names, and filtered for Falcon 9 launches.</a:t>
            </a:r>
          </a:p>
          <a:p>
            <a:pPr marL="685800" lvl="1" indent="-228600">
              <a:spcBef>
                <a:spcPts val="1400"/>
              </a:spcBef>
              <a:buFont typeface="Arial"/>
              <a:buChar char="•"/>
            </a:pPr>
            <a:r>
              <a:rPr lang="en-US" sz="1700" dirty="0">
                <a:solidFill>
                  <a:schemeClr val="accent3">
                    <a:lumMod val="25000"/>
                  </a:schemeClr>
                </a:solidFill>
                <a:latin typeface="Abadi"/>
              </a:rPr>
              <a:t>Engineered new features (e.g., landing outcome labels, class variable for success/failure).</a:t>
            </a:r>
          </a:p>
        </p:txBody>
      </p:sp>
      <p:sp>
        <p:nvSpPr>
          <p:cNvPr id="3" name="Content Placeholder 2">
            <a:extLst>
              <a:ext uri="{FF2B5EF4-FFF2-40B4-BE49-F238E27FC236}">
                <a16:creationId xmlns:a16="http://schemas.microsoft.com/office/drawing/2014/main" id="{EFF95F31-FE53-5A56-F8EC-77DCAB9C5FE2}"/>
              </a:ext>
            </a:extLst>
          </p:cNvPr>
          <p:cNvSpPr txBox="1">
            <a:spLocks/>
          </p:cNvSpPr>
          <p:nvPr/>
        </p:nvSpPr>
        <p:spPr>
          <a:xfrm>
            <a:off x="734028" y="5028208"/>
            <a:ext cx="8538926" cy="158360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r>
              <a:rPr lang="en-US" sz="1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1800" dirty="0">
                <a:solidFill>
                  <a:schemeClr val="accent3">
                    <a:lumMod val="25000"/>
                  </a:schemeClr>
                </a:solidFill>
                <a:latin typeface="Abadi"/>
              </a:rPr>
              <a:t>Perform interactive visual analytics using Folium and </a:t>
            </a:r>
            <a:r>
              <a:rPr lang="en-US" sz="1800" dirty="0" err="1">
                <a:solidFill>
                  <a:schemeClr val="accent3">
                    <a:lumMod val="25000"/>
                  </a:schemeClr>
                </a:solidFill>
                <a:latin typeface="Abadi"/>
              </a:rPr>
              <a:t>Plotly</a:t>
            </a:r>
            <a:r>
              <a:rPr lang="en-US" sz="1800" dirty="0">
                <a:solidFill>
                  <a:schemeClr val="accent3">
                    <a:lumMod val="25000"/>
                  </a:schemeClr>
                </a:solidFill>
                <a:latin typeface="Abadi"/>
              </a:rPr>
              <a:t> Dash</a:t>
            </a:r>
          </a:p>
          <a:p>
            <a:pPr>
              <a:lnSpc>
                <a:spcPct val="120000"/>
              </a:lnSpc>
              <a:spcBef>
                <a:spcPts val="1400"/>
              </a:spcBef>
            </a:pPr>
            <a:r>
              <a:rPr lang="en-US" sz="1800" dirty="0">
                <a:solidFill>
                  <a:schemeClr val="accent3">
                    <a:lumMod val="25000"/>
                  </a:schemeClr>
                </a:solidFill>
                <a:latin typeface="Abadi"/>
              </a:rPr>
              <a:t>Perform predictive analysis using classification models</a:t>
            </a:r>
            <a:endParaRPr lang="en-US" sz="300" dirty="0">
              <a:solidFill>
                <a:schemeClr val="accent3">
                  <a:lumMod val="25000"/>
                </a:schemeClr>
              </a:solidFill>
              <a:latin typeface="Abadi"/>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669150" y="1708394"/>
            <a:ext cx="5923866" cy="2980837"/>
          </a:xfrm>
          <a:prstGeom prst="rect">
            <a:avLst/>
          </a:prstGeom>
        </p:spPr>
        <p:txBody>
          <a:bodyPr/>
          <a:lstStyle/>
          <a:p>
            <a:pPr marL="0" indent="0">
              <a:lnSpc>
                <a:spcPct val="100000"/>
              </a:lnSpc>
              <a:spcBef>
                <a:spcPts val="1400"/>
              </a:spcBef>
              <a:buNone/>
            </a:pPr>
            <a:r>
              <a:rPr lang="en-US" sz="2400" dirty="0">
                <a:solidFill>
                  <a:schemeClr val="accent3">
                    <a:lumMod val="25000"/>
                  </a:schemeClr>
                </a:solidFill>
                <a:latin typeface="Abadi" panose="020B0604020104020204" pitchFamily="34" charset="0"/>
              </a:rPr>
              <a:t>Data Sources and Process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lvl="1"/>
            <a:r>
              <a:rPr lang="en-US" dirty="0"/>
              <a:t>SpaceX API: Automated data extraction for launch details, rocket specs, and outcomes.</a:t>
            </a:r>
          </a:p>
          <a:p>
            <a:pPr lvl="1"/>
            <a:r>
              <a:rPr lang="en-US" dirty="0"/>
              <a:t>Wikipedia: Scraped tabular data for historical launches and outcomes.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ZoneTexte 2">
            <a:extLst>
              <a:ext uri="{FF2B5EF4-FFF2-40B4-BE49-F238E27FC236}">
                <a16:creationId xmlns:a16="http://schemas.microsoft.com/office/drawing/2014/main" id="{88699D54-60EF-D50D-018B-6BDD5548BE23}"/>
              </a:ext>
            </a:extLst>
          </p:cNvPr>
          <p:cNvSpPr txBox="1"/>
          <p:nvPr/>
        </p:nvSpPr>
        <p:spPr>
          <a:xfrm>
            <a:off x="1488832" y="5102243"/>
            <a:ext cx="10421814" cy="923330"/>
          </a:xfrm>
          <a:prstGeom prst="rect">
            <a:avLst/>
          </a:prstGeom>
          <a:noFill/>
        </p:spPr>
        <p:txBody>
          <a:bodyPr wrap="square">
            <a:spAutoFit/>
          </a:bodyPr>
          <a:lstStyle/>
          <a:p>
            <a:r>
              <a:rPr lang="en-US" dirty="0"/>
              <a:t>[SpaceX API] -----\</a:t>
            </a:r>
          </a:p>
          <a:p>
            <a:r>
              <a:rPr lang="en-US" dirty="0"/>
              <a:t>                                &gt;--- [Data Wrangling &amp; Cleaning] ---&gt; [Unified Dataset] ---&gt; [EDA/Modeling]</a:t>
            </a:r>
          </a:p>
          <a:p>
            <a:r>
              <a:rPr lang="en-US" dirty="0"/>
              <a:t>[Wikipedia]  -----/</a:t>
            </a: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10713</TotalTime>
  <Words>2221</Words>
  <Application>Microsoft Macintosh PowerPoint</Application>
  <PresentationFormat>Grand écran</PresentationFormat>
  <Paragraphs>292</Paragraphs>
  <Slides>51</Slides>
  <Notes>5</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51</vt:i4>
      </vt:variant>
    </vt:vector>
  </HeadingPairs>
  <TitlesOfParts>
    <vt:vector size="56" baseType="lpstr">
      <vt:lpstr>Abadi</vt:lpstr>
      <vt:lpstr>Arial</vt:lpstr>
      <vt:lpstr>Calibri</vt:lpstr>
      <vt:lpstr>IBM Plex Mono SemiBold</vt:lpstr>
      <vt:lpstr>Custom Design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Mamady Magassouba</cp:lastModifiedBy>
  <cp:revision>210</cp:revision>
  <dcterms:created xsi:type="dcterms:W3CDTF">2021-04-29T18:58:34Z</dcterms:created>
  <dcterms:modified xsi:type="dcterms:W3CDTF">2025-08-27T19:44:51Z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